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5" r:id="rId1"/>
  </p:sldMasterIdLst>
  <p:sldIdLst>
    <p:sldId id="331" r:id="rId2"/>
    <p:sldId id="267" r:id="rId3"/>
    <p:sldId id="273" r:id="rId4"/>
    <p:sldId id="329" r:id="rId5"/>
    <p:sldId id="334" r:id="rId6"/>
    <p:sldId id="297" r:id="rId7"/>
    <p:sldId id="289" r:id="rId8"/>
    <p:sldId id="337" r:id="rId9"/>
    <p:sldId id="327" r:id="rId10"/>
    <p:sldId id="328" r:id="rId11"/>
    <p:sldId id="333" r:id="rId12"/>
    <p:sldId id="258" r:id="rId13"/>
    <p:sldId id="276" r:id="rId14"/>
    <p:sldId id="262" r:id="rId15"/>
    <p:sldId id="263" r:id="rId16"/>
    <p:sldId id="335" r:id="rId17"/>
    <p:sldId id="325" r:id="rId18"/>
    <p:sldId id="326" r:id="rId19"/>
    <p:sldId id="336" r:id="rId20"/>
    <p:sldId id="316" r:id="rId2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2"/>
    <a:srgbClr val="58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69" d="100"/>
          <a:sy n="69" d="100"/>
        </p:scale>
        <p:origin x="-56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8BCAFCE-2C93-497E-8F6A-1AEB4A439697}" type="datetimeFigureOut">
              <a:rPr lang="lt-LT" smtClean="0"/>
              <a:t>2023-02-10</a:t>
            </a:fld>
            <a:endParaRPr lang="lt-L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lt-L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D1B2DDF-FEC1-4088-8A08-A49F64022A17}" type="slidenum">
              <a:rPr lang="lt-LT" smtClean="0"/>
              <a:t>‹#›</a:t>
            </a:fld>
            <a:endParaRPr lang="lt-LT"/>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510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CAFCE-2C93-497E-8F6A-1AEB4A439697}" type="datetimeFigureOut">
              <a:rPr lang="lt-LT" smtClean="0"/>
              <a:t>2023-02-10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243584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CAFCE-2C93-497E-8F6A-1AEB4A439697}" type="datetimeFigureOut">
              <a:rPr lang="lt-LT" smtClean="0"/>
              <a:t>2023-02-10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115244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BCAFCE-2C93-497E-8F6A-1AEB4A439697}" type="datetimeFigureOut">
              <a:rPr lang="lt-LT" smtClean="0"/>
              <a:t>2023-02-10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1687849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BCAFCE-2C93-497E-8F6A-1AEB4A439697}" type="datetimeFigureOut">
              <a:rPr lang="lt-LT" smtClean="0"/>
              <a:t>2023-02-10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D1B2DDF-FEC1-4088-8A08-A49F64022A17}" type="slidenum">
              <a:rPr lang="lt-LT" smtClean="0"/>
              <a:t>‹#›</a:t>
            </a:fld>
            <a:endParaRPr lang="lt-LT"/>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380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BCAFCE-2C93-497E-8F6A-1AEB4A439697}" type="datetimeFigureOut">
              <a:rPr lang="lt-LT" smtClean="0"/>
              <a:t>2023-02-10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4044375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BCAFCE-2C93-497E-8F6A-1AEB4A439697}" type="datetimeFigureOut">
              <a:rPr lang="lt-LT" smtClean="0"/>
              <a:t>2023-02-10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2313793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BCAFCE-2C93-497E-8F6A-1AEB4A439697}" type="datetimeFigureOut">
              <a:rPr lang="lt-LT" smtClean="0"/>
              <a:t>2023-02-10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3771088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CAFCE-2C93-497E-8F6A-1AEB4A439697}" type="datetimeFigureOut">
              <a:rPr lang="lt-LT" smtClean="0"/>
              <a:t>2023-02-10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2945334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BCAFCE-2C93-497E-8F6A-1AEB4A439697}" type="datetimeFigureOut">
              <a:rPr lang="lt-LT" smtClean="0"/>
              <a:t>2023-02-10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1179704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BCAFCE-2C93-497E-8F6A-1AEB4A439697}" type="datetimeFigureOut">
              <a:rPr lang="lt-LT" smtClean="0"/>
              <a:t>2023-02-10</a:t>
            </a:fld>
            <a:endParaRPr lang="lt-L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1B2DDF-FEC1-4088-8A08-A49F64022A17}" type="slidenum">
              <a:rPr lang="lt-LT" smtClean="0"/>
              <a:t>‹#›</a:t>
            </a:fld>
            <a:endParaRPr lang="lt-LT"/>
          </a:p>
        </p:txBody>
      </p:sp>
    </p:spTree>
    <p:extLst>
      <p:ext uri="{BB962C8B-B14F-4D97-AF65-F5344CB8AC3E}">
        <p14:creationId xmlns:p14="http://schemas.microsoft.com/office/powerpoint/2010/main" val="202606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olidDmnd">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8BCAFCE-2C93-497E-8F6A-1AEB4A439697}" type="datetimeFigureOut">
              <a:rPr lang="lt-LT" smtClean="0"/>
              <a:t>2023-02-10</a:t>
            </a:fld>
            <a:endParaRPr lang="lt-LT"/>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lt-LT"/>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D1B2DDF-FEC1-4088-8A08-A49F64022A17}" type="slidenum">
              <a:rPr lang="lt-LT" smtClean="0"/>
              <a:t>‹#›</a:t>
            </a:fld>
            <a:endParaRPr lang="lt-LT"/>
          </a:p>
        </p:txBody>
      </p:sp>
    </p:spTree>
    <p:extLst>
      <p:ext uri="{BB962C8B-B14F-4D97-AF65-F5344CB8AC3E}">
        <p14:creationId xmlns:p14="http://schemas.microsoft.com/office/powerpoint/2010/main" val="3930853317"/>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2052" name="Picture 4" descr="19 Beautiful Islands In Greece You Have To Visit - Hand Luggage Only -  Travel, Food &amp; Photography Blo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160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5316" y="88329"/>
            <a:ext cx="11434101" cy="1754326"/>
          </a:xfrm>
          <a:prstGeom prst="rect">
            <a:avLst/>
          </a:prstGeom>
          <a:noFill/>
        </p:spPr>
        <p:txBody>
          <a:bodyPr wrap="square" lIns="91440" tIns="45720" rIns="91440" bIns="45720">
            <a:spAutoFit/>
          </a:bodyPr>
          <a:lstStyle/>
          <a:p>
            <a:pPr algn="ctr"/>
            <a:r>
              <a:rPr lang="lt-LT"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hnschrift SemiBold" panose="020B0502040204020203" pitchFamily="34" charset="0"/>
              </a:rPr>
              <a:t>Students Practice in </a:t>
            </a:r>
            <a:r>
              <a:rPr lang="lt-LT"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hnschrift SemiBold" panose="020B0502040204020203" pitchFamily="34" charset="0"/>
              </a:rPr>
              <a:t>GREECE</a:t>
            </a: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hnschrift SemiBold" panose="020B0502040204020203" pitchFamily="34" charset="0"/>
              </a:rPr>
              <a:t> with Amber JOB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752" y="2161777"/>
            <a:ext cx="2521619" cy="2206772"/>
          </a:xfrm>
          <a:prstGeom prst="rect">
            <a:avLst/>
          </a:prstGeom>
          <a:ln>
            <a:noFill/>
          </a:ln>
          <a:effectLst>
            <a:outerShdw blurRad="190500" algn="tl" rotWithShape="0">
              <a:srgbClr val="000000">
                <a:alpha val="70000"/>
              </a:srgbClr>
            </a:outerShdw>
          </a:effectLst>
        </p:spPr>
      </p:pic>
      <p:sp>
        <p:nvSpPr>
          <p:cNvPr id="8" name="Rectangle 7"/>
          <p:cNvSpPr/>
          <p:nvPr/>
        </p:nvSpPr>
        <p:spPr>
          <a:xfrm>
            <a:off x="596307" y="4526829"/>
            <a:ext cx="2364508" cy="400110"/>
          </a:xfrm>
          <a:prstGeom prst="rect">
            <a:avLst/>
          </a:prstGeom>
          <a:noFill/>
        </p:spPr>
        <p:txBody>
          <a:bodyPr wrap="square" lIns="91440" tIns="45720" rIns="91440" bIns="45720">
            <a:spAutoFit/>
          </a:bodyPr>
          <a:lstStyle/>
          <a:p>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nschrift SemiBold" panose="020B0502040204020203" pitchFamily="34" charset="0"/>
              </a:rPr>
              <a:t>www.amberjob.eu   </a:t>
            </a:r>
          </a:p>
        </p:txBody>
      </p:sp>
    </p:spTree>
    <p:extLst>
      <p:ext uri="{BB962C8B-B14F-4D97-AF65-F5344CB8AC3E}">
        <p14:creationId xmlns:p14="http://schemas.microsoft.com/office/powerpoint/2010/main" val="2502454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FF0000"/>
                </a:solidFill>
              </a:rPr>
              <a:t>Trainees in the SPA centers</a:t>
            </a:r>
            <a:endParaRPr lang="en-US" b="1" u="sng" dirty="0">
              <a:solidFill>
                <a:srgbClr val="FF0000"/>
              </a:solidFill>
            </a:endParaRPr>
          </a:p>
        </p:txBody>
      </p:sp>
      <p:sp>
        <p:nvSpPr>
          <p:cNvPr id="3" name="Content Placeholder 2"/>
          <p:cNvSpPr>
            <a:spLocks noGrp="1"/>
          </p:cNvSpPr>
          <p:nvPr>
            <p:ph idx="1"/>
          </p:nvPr>
        </p:nvSpPr>
        <p:spPr>
          <a:xfrm>
            <a:off x="755010" y="2365695"/>
            <a:ext cx="3900880" cy="3087150"/>
          </a:xfrm>
        </p:spPr>
        <p:txBody>
          <a:bodyPr>
            <a:normAutofit lnSpcReduction="10000"/>
          </a:bodyPr>
          <a:lstStyle/>
          <a:p>
            <a:r>
              <a:rPr lang="en-US" sz="2800" b="1" dirty="0" smtClean="0">
                <a:latin typeface="+mj-lt"/>
              </a:rPr>
              <a:t>During internship beauty specialization </a:t>
            </a:r>
            <a:r>
              <a:rPr lang="en-US" sz="2800" b="1" dirty="0">
                <a:latin typeface="+mj-lt"/>
              </a:rPr>
              <a:t>students have a great opportunity to improve their practical knowledge in </a:t>
            </a:r>
            <a:r>
              <a:rPr lang="en-US" sz="2800" b="1" dirty="0" smtClean="0">
                <a:latin typeface="+mj-lt"/>
              </a:rPr>
              <a:t>the luxury Greek SPA </a:t>
            </a:r>
            <a:r>
              <a:rPr lang="en-US" sz="2800" b="1" dirty="0">
                <a:latin typeface="+mj-lt"/>
              </a:rPr>
              <a:t>centers.</a:t>
            </a:r>
          </a:p>
        </p:txBody>
      </p:sp>
      <p:pic>
        <p:nvPicPr>
          <p:cNvPr id="3074" name="Picture 2" descr="Alexandria Campus - endota Wellness Coll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914" y="1981200"/>
            <a:ext cx="5238750"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423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solidFill>
                  <a:srgbClr val="FF0000"/>
                </a:solidFill>
              </a:rPr>
              <a:t>Trainees in the Hotel Reception and back office</a:t>
            </a:r>
            <a:endParaRPr lang="en-US" sz="3600" b="1" u="sng" dirty="0">
              <a:solidFill>
                <a:srgbClr val="FF0000"/>
              </a:solidFill>
            </a:endParaRPr>
          </a:p>
        </p:txBody>
      </p:sp>
      <p:sp>
        <p:nvSpPr>
          <p:cNvPr id="3" name="Content Placeholder 2"/>
          <p:cNvSpPr>
            <a:spLocks noGrp="1"/>
          </p:cNvSpPr>
          <p:nvPr>
            <p:ph idx="1"/>
          </p:nvPr>
        </p:nvSpPr>
        <p:spPr>
          <a:xfrm>
            <a:off x="1143001" y="2057400"/>
            <a:ext cx="3816926" cy="4038600"/>
          </a:xfrm>
        </p:spPr>
        <p:txBody>
          <a:bodyPr/>
          <a:lstStyle/>
          <a:p>
            <a:r>
              <a:rPr lang="en-US" b="1" dirty="0" smtClean="0">
                <a:solidFill>
                  <a:srgbClr val="00B0F0"/>
                </a:solidFill>
                <a:latin typeface="+mj-lt"/>
              </a:rPr>
              <a:t>Students will </a:t>
            </a:r>
            <a:r>
              <a:rPr lang="en-US" b="1" dirty="0">
                <a:solidFill>
                  <a:srgbClr val="00B0F0"/>
                </a:solidFill>
                <a:latin typeface="+mj-lt"/>
              </a:rPr>
              <a:t>learn clerical tasks such as typing, logging into and </a:t>
            </a:r>
            <a:r>
              <a:rPr lang="en-US" b="1" dirty="0" smtClean="0">
                <a:solidFill>
                  <a:srgbClr val="00B0F0"/>
                </a:solidFill>
                <a:latin typeface="+mj-lt"/>
              </a:rPr>
              <a:t>using specific </a:t>
            </a:r>
            <a:r>
              <a:rPr lang="en-US" b="1" dirty="0">
                <a:solidFill>
                  <a:srgbClr val="00B0F0"/>
                </a:solidFill>
                <a:latin typeface="+mj-lt"/>
              </a:rPr>
              <a:t>computer programs, answering </a:t>
            </a:r>
            <a:r>
              <a:rPr lang="en-US" b="1" dirty="0" smtClean="0">
                <a:solidFill>
                  <a:srgbClr val="00B0F0"/>
                </a:solidFill>
                <a:latin typeface="+mj-lt"/>
              </a:rPr>
              <a:t>phone calls, emails, </a:t>
            </a:r>
            <a:r>
              <a:rPr lang="en-US" b="1" dirty="0">
                <a:solidFill>
                  <a:srgbClr val="00B0F0"/>
                </a:solidFill>
                <a:latin typeface="+mj-lt"/>
              </a:rPr>
              <a:t>filing paperwork, and performing other duties </a:t>
            </a:r>
            <a:r>
              <a:rPr lang="en-US" b="1" dirty="0" smtClean="0">
                <a:solidFill>
                  <a:srgbClr val="00B0F0"/>
                </a:solidFill>
                <a:latin typeface="+mj-lt"/>
              </a:rPr>
              <a:t>as direct communication with customers and colleagues. </a:t>
            </a:r>
            <a:endParaRPr lang="en-US" b="1" dirty="0">
              <a:solidFill>
                <a:srgbClr val="00B0F0"/>
              </a:solidFill>
              <a:latin typeface="+mj-lt"/>
            </a:endParaRPr>
          </a:p>
        </p:txBody>
      </p:sp>
      <p:pic>
        <p:nvPicPr>
          <p:cNvPr id="1026" name="Picture 2" descr="Hotel Receptionist Training Course- Online – iAP International Awards for  Profession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7237" y="2073800"/>
            <a:ext cx="5659520" cy="37635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26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767" y="506569"/>
            <a:ext cx="9875520" cy="1356360"/>
          </a:xfrm>
        </p:spPr>
        <p:txBody>
          <a:bodyPr/>
          <a:lstStyle/>
          <a:p>
            <a:pPr algn="ctr"/>
            <a:r>
              <a:rPr lang="lt-LT" b="1" dirty="0">
                <a:solidFill>
                  <a:srgbClr val="0070C0"/>
                </a:solidFill>
              </a:rPr>
              <a:t>Working conditions</a:t>
            </a:r>
          </a:p>
        </p:txBody>
      </p:sp>
      <p:pic>
        <p:nvPicPr>
          <p:cNvPr id="12290" name="Picture 2" descr="http://hubagentdescale.com/wp-content/uploads/2013/11/Conditions-dacc%C3%A8s-au-m%C3%A9tier-dagent-descale-300x292.jpg"/>
          <p:cNvPicPr>
            <a:picLocks noChangeAspect="1" noChangeArrowheads="1"/>
          </p:cNvPicPr>
          <p:nvPr/>
        </p:nvPicPr>
        <p:blipFill rotWithShape="1">
          <a:blip r:embed="rId2">
            <a:extLst>
              <a:ext uri="{28A0092B-C50C-407E-A947-70E740481C1C}">
                <a14:useLocalDpi xmlns:a14="http://schemas.microsoft.com/office/drawing/2010/main" val="0"/>
              </a:ext>
            </a:extLst>
          </a:blip>
          <a:srcRect l="17541" r="24318" b="9050"/>
          <a:stretch/>
        </p:blipFill>
        <p:spPr bwMode="auto">
          <a:xfrm>
            <a:off x="720438" y="941230"/>
            <a:ext cx="2334579" cy="43653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984679" y="3079634"/>
            <a:ext cx="4382037" cy="1703231"/>
          </a:xfrm>
        </p:spPr>
        <p:txBody>
          <a:bodyPr>
            <a:normAutofit lnSpcReduction="10000"/>
          </a:bodyPr>
          <a:lstStyle/>
          <a:p>
            <a:pPr marL="45720" indent="0">
              <a:buNone/>
            </a:pPr>
            <a:r>
              <a:rPr lang="lt-LT" sz="2500" b="1" dirty="0">
                <a:solidFill>
                  <a:srgbClr val="0070C0"/>
                </a:solidFill>
                <a:latin typeface="Times New Roman" panose="02020603050405020304" pitchFamily="18" charset="0"/>
                <a:cs typeface="Times New Roman" panose="02020603050405020304" pitchFamily="18" charset="0"/>
              </a:rPr>
              <a:t>Practice from 3 months</a:t>
            </a:r>
          </a:p>
          <a:p>
            <a:pPr marL="45720" indent="0">
              <a:buNone/>
            </a:pPr>
            <a:r>
              <a:rPr lang="lt-LT" sz="2500" b="1" dirty="0">
                <a:solidFill>
                  <a:srgbClr val="0070C0"/>
                </a:solidFill>
                <a:latin typeface="Times New Roman" panose="02020603050405020304" pitchFamily="18" charset="0"/>
                <a:cs typeface="Times New Roman" panose="02020603050405020304" pitchFamily="18" charset="0"/>
              </a:rPr>
              <a:t>6 days per week</a:t>
            </a:r>
          </a:p>
          <a:p>
            <a:pPr marL="45720" indent="0">
              <a:buNone/>
            </a:pPr>
            <a:r>
              <a:rPr lang="lt-LT" sz="2500" b="1" dirty="0">
                <a:solidFill>
                  <a:srgbClr val="0070C0"/>
                </a:solidFill>
                <a:latin typeface="Times New Roman" panose="02020603050405020304" pitchFamily="18" charset="0"/>
                <a:cs typeface="Times New Roman" panose="02020603050405020304" pitchFamily="18" charset="0"/>
              </a:rPr>
              <a:t>Available </a:t>
            </a:r>
            <a:r>
              <a:rPr lang="lt-LT" sz="2500" b="1" dirty="0" err="1">
                <a:solidFill>
                  <a:srgbClr val="0070C0"/>
                </a:solidFill>
                <a:latin typeface="Times New Roman" panose="02020603050405020304" pitchFamily="18" charset="0"/>
                <a:cs typeface="Times New Roman" panose="02020603050405020304" pitchFamily="18" charset="0"/>
              </a:rPr>
              <a:t>positions</a:t>
            </a:r>
            <a:r>
              <a:rPr lang="lt-LT" sz="2500" b="1" dirty="0">
                <a:solidFill>
                  <a:srgbClr val="0070C0"/>
                </a:solidFill>
                <a:latin typeface="Times New Roman" panose="02020603050405020304" pitchFamily="18" charset="0"/>
                <a:cs typeface="Times New Roman" panose="02020603050405020304" pitchFamily="18" charset="0"/>
              </a:rPr>
              <a:t> </a:t>
            </a:r>
            <a:r>
              <a:rPr lang="lt-LT" sz="2500" b="1" dirty="0" err="1">
                <a:solidFill>
                  <a:srgbClr val="0070C0"/>
                </a:solidFill>
                <a:latin typeface="Times New Roman" panose="02020603050405020304" pitchFamily="18" charset="0"/>
                <a:cs typeface="Times New Roman" panose="02020603050405020304" pitchFamily="18" charset="0"/>
              </a:rPr>
              <a:t>for</a:t>
            </a:r>
            <a:r>
              <a:rPr lang="lt-LT" sz="25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0070C0"/>
                </a:solidFill>
                <a:latin typeface="Times New Roman" panose="02020603050405020304" pitchFamily="18" charset="0"/>
                <a:cs typeface="Times New Roman" panose="02020603050405020304" pitchFamily="18" charset="0"/>
              </a:rPr>
              <a:t>last</a:t>
            </a:r>
            <a:r>
              <a:rPr lang="lt-LT" sz="2500" b="1" dirty="0">
                <a:solidFill>
                  <a:srgbClr val="0070C0"/>
                </a:solidFill>
                <a:latin typeface="Times New Roman" panose="02020603050405020304" pitchFamily="18" charset="0"/>
                <a:cs typeface="Times New Roman" panose="02020603050405020304" pitchFamily="18" charset="0"/>
              </a:rPr>
              <a:t> </a:t>
            </a:r>
            <a:r>
              <a:rPr lang="en-US" sz="2500" b="1" dirty="0">
                <a:solidFill>
                  <a:srgbClr val="0070C0"/>
                </a:solidFill>
                <a:latin typeface="Times New Roman" panose="02020603050405020304" pitchFamily="18" charset="0"/>
                <a:cs typeface="Times New Roman" panose="02020603050405020304" pitchFamily="18" charset="0"/>
              </a:rPr>
              <a:t>year students too</a:t>
            </a:r>
          </a:p>
          <a:p>
            <a:pPr marL="45720" indent="0">
              <a:buNone/>
            </a:pPr>
            <a:endParaRPr lang="lt-LT" sz="2500" b="1" dirty="0">
              <a:latin typeface="Times New Roman" panose="02020603050405020304" pitchFamily="18" charset="0"/>
              <a:cs typeface="Times New Roman" panose="02020603050405020304" pitchFamily="18" charset="0"/>
            </a:endParaRPr>
          </a:p>
        </p:txBody>
      </p:sp>
      <p:pic>
        <p:nvPicPr>
          <p:cNvPr id="1026" name="Picture 2" descr="http://www.financialiceberg.com/uploads/JUL12W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2517" y="2152071"/>
            <a:ext cx="3113035" cy="315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192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036" y="609600"/>
            <a:ext cx="7028873" cy="1356360"/>
          </a:xfrm>
        </p:spPr>
        <p:txBody>
          <a:bodyPr/>
          <a:lstStyle/>
          <a:p>
            <a:pPr algn="ctr"/>
            <a:r>
              <a:rPr lang="lt-LT" b="1" u="sng" dirty="0" err="1">
                <a:solidFill>
                  <a:srgbClr val="FF0000"/>
                </a:solidFill>
              </a:rPr>
              <a:t>Benefits</a:t>
            </a:r>
            <a:r>
              <a:rPr lang="lt-LT" b="1" u="sng" dirty="0">
                <a:solidFill>
                  <a:srgbClr val="FF0000"/>
                </a:solidFill>
              </a:rPr>
              <a:t> </a:t>
            </a:r>
            <a:r>
              <a:rPr lang="lt-LT" b="1" u="sng" dirty="0" err="1">
                <a:solidFill>
                  <a:srgbClr val="FF0000"/>
                </a:solidFill>
              </a:rPr>
              <a:t>and</a:t>
            </a:r>
            <a:r>
              <a:rPr lang="lt-LT" b="1" u="sng" dirty="0">
                <a:solidFill>
                  <a:srgbClr val="FF0000"/>
                </a:solidFill>
              </a:rPr>
              <a:t> </a:t>
            </a:r>
            <a:r>
              <a:rPr lang="lt-LT" b="1" u="sng" dirty="0" err="1">
                <a:solidFill>
                  <a:srgbClr val="FF0000"/>
                </a:solidFill>
              </a:rPr>
              <a:t>bonuses</a:t>
            </a:r>
            <a:endParaRPr lang="lt-LT" b="1" u="sng" dirty="0">
              <a:solidFill>
                <a:srgbClr val="FF0000"/>
              </a:solidFill>
            </a:endParaRPr>
          </a:p>
        </p:txBody>
      </p:sp>
      <p:sp>
        <p:nvSpPr>
          <p:cNvPr id="3" name="Content Placeholder 2"/>
          <p:cNvSpPr>
            <a:spLocks noGrp="1"/>
          </p:cNvSpPr>
          <p:nvPr>
            <p:ph idx="1"/>
          </p:nvPr>
        </p:nvSpPr>
        <p:spPr>
          <a:xfrm>
            <a:off x="461819" y="2011680"/>
            <a:ext cx="5975925" cy="4453775"/>
          </a:xfrm>
        </p:spPr>
        <p:txBody>
          <a:bodyPr>
            <a:normAutofit fontScale="70000" lnSpcReduction="20000"/>
          </a:bodyPr>
          <a:lstStyle/>
          <a:p>
            <a:r>
              <a:rPr lang="en-US" sz="2900" b="1" dirty="0" smtClean="0">
                <a:solidFill>
                  <a:srgbClr val="0070C0"/>
                </a:solidFill>
              </a:rPr>
              <a:t>Scholarship</a:t>
            </a:r>
            <a:r>
              <a:rPr lang="lt-LT" sz="2900" b="1" dirty="0" smtClean="0">
                <a:solidFill>
                  <a:srgbClr val="0070C0"/>
                </a:solidFill>
              </a:rPr>
              <a:t> </a:t>
            </a:r>
            <a:r>
              <a:rPr lang="en-US" sz="2900" b="1" dirty="0" smtClean="0">
                <a:solidFill>
                  <a:srgbClr val="0070C0"/>
                </a:solidFill>
              </a:rPr>
              <a:t>from hotel side from </a:t>
            </a:r>
            <a:r>
              <a:rPr lang="lt-LT" sz="2900" b="1" dirty="0" smtClean="0">
                <a:solidFill>
                  <a:srgbClr val="0070C0"/>
                </a:solidFill>
              </a:rPr>
              <a:t>400 </a:t>
            </a:r>
            <a:r>
              <a:rPr lang="lt-LT" sz="2900" b="1" dirty="0">
                <a:solidFill>
                  <a:srgbClr val="0070C0"/>
                </a:solidFill>
              </a:rPr>
              <a:t>euro per </a:t>
            </a:r>
            <a:r>
              <a:rPr lang="lt-LT" sz="2900" b="1" dirty="0" smtClean="0">
                <a:solidFill>
                  <a:srgbClr val="0070C0"/>
                </a:solidFill>
              </a:rPr>
              <a:t>month</a:t>
            </a:r>
            <a:endParaRPr lang="en-US" sz="2900" b="1" dirty="0" smtClean="0">
              <a:solidFill>
                <a:srgbClr val="0070C0"/>
              </a:solidFill>
            </a:endParaRPr>
          </a:p>
          <a:p>
            <a:r>
              <a:rPr lang="en-US" sz="2900" b="1" dirty="0" smtClean="0">
                <a:solidFill>
                  <a:srgbClr val="0070C0"/>
                </a:solidFill>
              </a:rPr>
              <a:t>Erasmus scholarship from 600 euro  per month from University/College</a:t>
            </a:r>
            <a:endParaRPr lang="lt-LT" sz="2900" b="1" dirty="0">
              <a:solidFill>
                <a:srgbClr val="0070C0"/>
              </a:solidFill>
            </a:endParaRPr>
          </a:p>
          <a:p>
            <a:r>
              <a:rPr lang="lt-LT" sz="2900" b="1" dirty="0" err="1">
                <a:solidFill>
                  <a:srgbClr val="0070C0"/>
                </a:solidFill>
              </a:rPr>
              <a:t>Free</a:t>
            </a:r>
            <a:r>
              <a:rPr lang="lt-LT" sz="2900" b="1" dirty="0">
                <a:solidFill>
                  <a:srgbClr val="0070C0"/>
                </a:solidFill>
              </a:rPr>
              <a:t> accommodation</a:t>
            </a:r>
          </a:p>
          <a:p>
            <a:r>
              <a:rPr lang="lt-LT" sz="2900" b="1" dirty="0">
                <a:solidFill>
                  <a:srgbClr val="0070C0"/>
                </a:solidFill>
              </a:rPr>
              <a:t>3 </a:t>
            </a:r>
            <a:r>
              <a:rPr lang="lt-LT" sz="2900" b="1" dirty="0" err="1">
                <a:solidFill>
                  <a:srgbClr val="0070C0"/>
                </a:solidFill>
              </a:rPr>
              <a:t>meals</a:t>
            </a:r>
            <a:r>
              <a:rPr lang="lt-LT" sz="2900" b="1" dirty="0">
                <a:solidFill>
                  <a:srgbClr val="0070C0"/>
                </a:solidFill>
              </a:rPr>
              <a:t> per </a:t>
            </a:r>
            <a:r>
              <a:rPr lang="lt-LT" sz="2900" b="1" dirty="0" err="1">
                <a:solidFill>
                  <a:srgbClr val="0070C0"/>
                </a:solidFill>
              </a:rPr>
              <a:t>day</a:t>
            </a:r>
            <a:endParaRPr lang="lt-LT" sz="2900" b="1" dirty="0">
              <a:solidFill>
                <a:srgbClr val="0070C0"/>
              </a:solidFill>
            </a:endParaRPr>
          </a:p>
          <a:p>
            <a:r>
              <a:rPr lang="lt-LT" sz="2900" b="1" dirty="0" err="1">
                <a:solidFill>
                  <a:srgbClr val="0070C0"/>
                </a:solidFill>
              </a:rPr>
              <a:t>On</a:t>
            </a:r>
            <a:r>
              <a:rPr lang="lt-LT" sz="2900" b="1" dirty="0">
                <a:solidFill>
                  <a:srgbClr val="0070C0"/>
                </a:solidFill>
              </a:rPr>
              <a:t> </a:t>
            </a:r>
            <a:r>
              <a:rPr lang="lt-LT" sz="2900" b="1" dirty="0" err="1">
                <a:solidFill>
                  <a:srgbClr val="0070C0"/>
                </a:solidFill>
              </a:rPr>
              <a:t>real</a:t>
            </a:r>
            <a:r>
              <a:rPr lang="lt-LT" sz="2900" b="1" dirty="0">
                <a:solidFill>
                  <a:srgbClr val="0070C0"/>
                </a:solidFill>
              </a:rPr>
              <a:t> </a:t>
            </a:r>
            <a:r>
              <a:rPr lang="lt-LT" sz="2900" b="1" dirty="0" err="1">
                <a:solidFill>
                  <a:srgbClr val="0070C0"/>
                </a:solidFill>
              </a:rPr>
              <a:t>job</a:t>
            </a:r>
            <a:r>
              <a:rPr lang="lt-LT" sz="2900" b="1" dirty="0">
                <a:solidFill>
                  <a:srgbClr val="0070C0"/>
                </a:solidFill>
              </a:rPr>
              <a:t> </a:t>
            </a:r>
            <a:r>
              <a:rPr lang="lt-LT" sz="2900" b="1" dirty="0" err="1">
                <a:solidFill>
                  <a:srgbClr val="0070C0"/>
                </a:solidFill>
              </a:rPr>
              <a:t>training</a:t>
            </a:r>
            <a:endParaRPr lang="lt-LT" sz="2900" b="1" dirty="0">
              <a:solidFill>
                <a:srgbClr val="0070C0"/>
              </a:solidFill>
            </a:endParaRPr>
          </a:p>
          <a:p>
            <a:r>
              <a:rPr lang="lt-LT" sz="2900" b="1" dirty="0" err="1">
                <a:solidFill>
                  <a:srgbClr val="0070C0"/>
                </a:solidFill>
              </a:rPr>
              <a:t>Holiday</a:t>
            </a:r>
            <a:r>
              <a:rPr lang="lt-LT" sz="2900" b="1" dirty="0">
                <a:solidFill>
                  <a:srgbClr val="0070C0"/>
                </a:solidFill>
              </a:rPr>
              <a:t> working </a:t>
            </a:r>
            <a:r>
              <a:rPr lang="lt-LT" sz="2900" b="1" dirty="0" err="1">
                <a:solidFill>
                  <a:srgbClr val="0070C0"/>
                </a:solidFill>
              </a:rPr>
              <a:t>environment</a:t>
            </a:r>
            <a:endParaRPr lang="lt-LT" sz="2900" b="1" dirty="0">
              <a:solidFill>
                <a:srgbClr val="0070C0"/>
              </a:solidFill>
            </a:endParaRPr>
          </a:p>
          <a:p>
            <a:r>
              <a:rPr lang="lt-LT" sz="2900" b="1" dirty="0" err="1">
                <a:solidFill>
                  <a:srgbClr val="0070C0"/>
                </a:solidFill>
              </a:rPr>
              <a:t>Official</a:t>
            </a:r>
            <a:r>
              <a:rPr lang="lt-LT" sz="2900" b="1" dirty="0">
                <a:solidFill>
                  <a:srgbClr val="0070C0"/>
                </a:solidFill>
              </a:rPr>
              <a:t> </a:t>
            </a:r>
            <a:r>
              <a:rPr lang="lt-LT" sz="2900" b="1" dirty="0" err="1">
                <a:solidFill>
                  <a:srgbClr val="0070C0"/>
                </a:solidFill>
              </a:rPr>
              <a:t>training</a:t>
            </a:r>
            <a:r>
              <a:rPr lang="lt-LT" sz="2900" b="1" dirty="0">
                <a:solidFill>
                  <a:srgbClr val="0070C0"/>
                </a:solidFill>
              </a:rPr>
              <a:t> </a:t>
            </a:r>
            <a:r>
              <a:rPr lang="lt-LT" sz="2900" b="1" dirty="0" err="1">
                <a:solidFill>
                  <a:srgbClr val="0070C0"/>
                </a:solidFill>
              </a:rPr>
              <a:t>certificate</a:t>
            </a:r>
            <a:r>
              <a:rPr lang="lt-LT" sz="2900" b="1" dirty="0">
                <a:solidFill>
                  <a:srgbClr val="0070C0"/>
                </a:solidFill>
              </a:rPr>
              <a:t> </a:t>
            </a:r>
          </a:p>
          <a:p>
            <a:r>
              <a:rPr lang="lt-LT" sz="2900" b="1" dirty="0" err="1">
                <a:solidFill>
                  <a:srgbClr val="0070C0"/>
                </a:solidFill>
              </a:rPr>
              <a:t>New</a:t>
            </a:r>
            <a:r>
              <a:rPr lang="lt-LT" sz="2900" b="1" dirty="0">
                <a:solidFill>
                  <a:srgbClr val="0070C0"/>
                </a:solidFill>
              </a:rPr>
              <a:t> </a:t>
            </a:r>
            <a:r>
              <a:rPr lang="lt-LT" sz="2900" b="1" dirty="0" err="1">
                <a:solidFill>
                  <a:srgbClr val="0070C0"/>
                </a:solidFill>
              </a:rPr>
              <a:t>friendship</a:t>
            </a:r>
            <a:endParaRPr lang="lt-LT" sz="2900" b="1" dirty="0">
              <a:solidFill>
                <a:srgbClr val="0070C0"/>
              </a:solidFill>
            </a:endParaRPr>
          </a:p>
          <a:p>
            <a:r>
              <a:rPr lang="lt-LT" sz="2900" b="1" dirty="0" err="1">
                <a:solidFill>
                  <a:srgbClr val="0070C0"/>
                </a:solidFill>
              </a:rPr>
              <a:t>Foreign</a:t>
            </a:r>
            <a:r>
              <a:rPr lang="lt-LT" sz="2900" b="1" dirty="0">
                <a:solidFill>
                  <a:srgbClr val="0070C0"/>
                </a:solidFill>
              </a:rPr>
              <a:t> </a:t>
            </a:r>
            <a:r>
              <a:rPr lang="lt-LT" sz="2900" b="1" dirty="0" err="1">
                <a:solidFill>
                  <a:srgbClr val="0070C0"/>
                </a:solidFill>
              </a:rPr>
              <a:t>language</a:t>
            </a:r>
            <a:r>
              <a:rPr lang="lt-LT" sz="2900" b="1" dirty="0">
                <a:solidFill>
                  <a:srgbClr val="0070C0"/>
                </a:solidFill>
              </a:rPr>
              <a:t> </a:t>
            </a:r>
            <a:r>
              <a:rPr lang="lt-LT" sz="2900" b="1" dirty="0" err="1">
                <a:solidFill>
                  <a:srgbClr val="0070C0"/>
                </a:solidFill>
              </a:rPr>
              <a:t>improvement</a:t>
            </a:r>
            <a:endParaRPr lang="lt-LT" sz="2900" b="1" dirty="0">
              <a:solidFill>
                <a:srgbClr val="0070C0"/>
              </a:solidFill>
            </a:endParaRPr>
          </a:p>
          <a:p>
            <a:r>
              <a:rPr lang="lt-LT" sz="2900" b="1" dirty="0" err="1">
                <a:solidFill>
                  <a:srgbClr val="0070C0"/>
                </a:solidFill>
              </a:rPr>
              <a:t>Combination</a:t>
            </a:r>
            <a:r>
              <a:rPr lang="lt-LT" sz="2900" b="1" dirty="0">
                <a:solidFill>
                  <a:srgbClr val="0070C0"/>
                </a:solidFill>
              </a:rPr>
              <a:t> of </a:t>
            </a:r>
            <a:r>
              <a:rPr lang="lt-LT" sz="2900" b="1" dirty="0" err="1">
                <a:solidFill>
                  <a:srgbClr val="0070C0"/>
                </a:solidFill>
              </a:rPr>
              <a:t>work</a:t>
            </a:r>
            <a:r>
              <a:rPr lang="lt-LT" sz="2900" b="1" dirty="0">
                <a:solidFill>
                  <a:srgbClr val="0070C0"/>
                </a:solidFill>
              </a:rPr>
              <a:t> </a:t>
            </a:r>
            <a:r>
              <a:rPr lang="lt-LT" sz="2900" b="1" dirty="0" err="1">
                <a:solidFill>
                  <a:srgbClr val="0070C0"/>
                </a:solidFill>
              </a:rPr>
              <a:t>and</a:t>
            </a:r>
            <a:r>
              <a:rPr lang="lt-LT" sz="2900" b="1" dirty="0">
                <a:solidFill>
                  <a:srgbClr val="0070C0"/>
                </a:solidFill>
              </a:rPr>
              <a:t> </a:t>
            </a:r>
            <a:r>
              <a:rPr lang="lt-LT" sz="2900" b="1" dirty="0" err="1">
                <a:solidFill>
                  <a:srgbClr val="0070C0"/>
                </a:solidFill>
              </a:rPr>
              <a:t>vacation</a:t>
            </a:r>
            <a:endParaRPr lang="lt-LT" sz="2900" b="1" dirty="0">
              <a:solidFill>
                <a:srgbClr val="0070C0"/>
              </a:solidFill>
            </a:endParaRPr>
          </a:p>
          <a:p>
            <a:pPr marL="45720" indent="0">
              <a:buNone/>
            </a:pPr>
            <a:endParaRPr lang="lt-LT" sz="2500" b="1" dirty="0"/>
          </a:p>
          <a:p>
            <a:endParaRPr lang="lt-LT" sz="2500" b="1" dirty="0"/>
          </a:p>
          <a:p>
            <a:endParaRPr lang="lt-LT" sz="2500" b="1" dirty="0"/>
          </a:p>
          <a:p>
            <a:endParaRPr lang="lt-LT" sz="2500" b="1" dirty="0"/>
          </a:p>
        </p:txBody>
      </p:sp>
      <p:pic>
        <p:nvPicPr>
          <p:cNvPr id="2050" name="Picture 2" descr="http://www.contentwire.com/img/qX6rK-xcqa4kTR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1316" y="601830"/>
            <a:ext cx="2743199" cy="1409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intare\Desktop\learning-a-langu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744" y="2440610"/>
            <a:ext cx="5287701" cy="35251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Erasmus Traineeships - Erasmus Traineeships Saxony-Anhal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28" r="4615"/>
          <a:stretch/>
        </p:blipFill>
        <p:spPr bwMode="auto">
          <a:xfrm>
            <a:off x="1034473" y="494707"/>
            <a:ext cx="2383958" cy="132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108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446" y="300507"/>
            <a:ext cx="9875520" cy="1356360"/>
          </a:xfrm>
        </p:spPr>
        <p:txBody>
          <a:bodyPr/>
          <a:lstStyle/>
          <a:p>
            <a:pPr algn="ctr"/>
            <a:r>
              <a:rPr lang="lt-LT" b="1" dirty="0" err="1">
                <a:solidFill>
                  <a:srgbClr val="0070C0"/>
                </a:solidFill>
              </a:rPr>
              <a:t>Students</a:t>
            </a:r>
            <a:r>
              <a:rPr lang="lt-LT" b="1" dirty="0">
                <a:solidFill>
                  <a:srgbClr val="0070C0"/>
                </a:solidFill>
              </a:rPr>
              <a:t> </a:t>
            </a:r>
            <a:r>
              <a:rPr lang="lt-LT" b="1" dirty="0" err="1">
                <a:solidFill>
                  <a:srgbClr val="0070C0"/>
                </a:solidFill>
              </a:rPr>
              <a:t>present</a:t>
            </a:r>
            <a:r>
              <a:rPr lang="lt-LT" b="1" dirty="0">
                <a:solidFill>
                  <a:srgbClr val="0070C0"/>
                </a:solidFill>
              </a:rPr>
              <a:t>:</a:t>
            </a:r>
          </a:p>
        </p:txBody>
      </p:sp>
      <p:sp>
        <p:nvSpPr>
          <p:cNvPr id="3" name="Content Placeholder 2"/>
          <p:cNvSpPr>
            <a:spLocks noGrp="1"/>
          </p:cNvSpPr>
          <p:nvPr>
            <p:ph idx="1"/>
          </p:nvPr>
        </p:nvSpPr>
        <p:spPr>
          <a:xfrm>
            <a:off x="854112" y="2009104"/>
            <a:ext cx="9872871" cy="4662152"/>
          </a:xfrm>
        </p:spPr>
        <p:txBody>
          <a:bodyPr/>
          <a:lstStyle/>
          <a:p>
            <a:pPr marL="0">
              <a:spcBef>
                <a:spcPts val="1200"/>
              </a:spcBef>
            </a:pPr>
            <a:r>
              <a:rPr lang="lt-LT" sz="3200" b="1" dirty="0">
                <a:solidFill>
                  <a:srgbClr val="FF0000"/>
                </a:solidFill>
              </a:rPr>
              <a:t>CV in </a:t>
            </a:r>
            <a:r>
              <a:rPr lang="en-GB" sz="3200" b="1" dirty="0" err="1">
                <a:solidFill>
                  <a:srgbClr val="FF0000"/>
                </a:solidFill>
              </a:rPr>
              <a:t>english</a:t>
            </a:r>
            <a:r>
              <a:rPr lang="en-GB" sz="3200" b="1" dirty="0">
                <a:solidFill>
                  <a:srgbClr val="FF0000"/>
                </a:solidFill>
              </a:rPr>
              <a:t> with</a:t>
            </a:r>
            <a:r>
              <a:rPr lang="lt-LT" sz="3200" b="1" dirty="0">
                <a:solidFill>
                  <a:srgbClr val="FF0000"/>
                </a:solidFill>
              </a:rPr>
              <a:t> </a:t>
            </a:r>
            <a:r>
              <a:rPr lang="lt-LT" sz="3200" b="1" dirty="0" err="1">
                <a:solidFill>
                  <a:srgbClr val="FF0000"/>
                </a:solidFill>
              </a:rPr>
              <a:t>recent</a:t>
            </a:r>
            <a:r>
              <a:rPr lang="lt-LT" sz="3200" b="1" dirty="0">
                <a:solidFill>
                  <a:srgbClr val="FF0000"/>
                </a:solidFill>
              </a:rPr>
              <a:t> </a:t>
            </a:r>
            <a:r>
              <a:rPr lang="lt-LT" sz="3200" b="1" dirty="0" err="1">
                <a:solidFill>
                  <a:srgbClr val="FF0000"/>
                </a:solidFill>
              </a:rPr>
              <a:t>picture</a:t>
            </a:r>
            <a:r>
              <a:rPr lang="lt-LT" sz="3200" b="1" dirty="0">
                <a:solidFill>
                  <a:srgbClr val="FF0000"/>
                </a:solidFill>
              </a:rPr>
              <a:t> to</a:t>
            </a:r>
          </a:p>
          <a:p>
            <a:pPr marL="0" indent="0">
              <a:spcBef>
                <a:spcPts val="1200"/>
              </a:spcBef>
              <a:buNone/>
            </a:pPr>
            <a:r>
              <a:rPr lang="lt-LT" sz="3200" b="1" dirty="0">
                <a:solidFill>
                  <a:srgbClr val="FF0000"/>
                </a:solidFill>
              </a:rPr>
              <a:t> </a:t>
            </a:r>
            <a:r>
              <a:rPr lang="lt-LT" sz="3200" b="1" dirty="0" err="1">
                <a:solidFill>
                  <a:srgbClr val="FF0000"/>
                </a:solidFill>
              </a:rPr>
              <a:t>amberjobeu</a:t>
            </a:r>
            <a:r>
              <a:rPr lang="en-GB" sz="3200" b="1" dirty="0">
                <a:solidFill>
                  <a:srgbClr val="FF0000"/>
                </a:solidFill>
              </a:rPr>
              <a:t>@gmail.com</a:t>
            </a:r>
            <a:r>
              <a:rPr lang="lt-LT" sz="3200" b="1" dirty="0">
                <a:solidFill>
                  <a:srgbClr val="FF0000"/>
                </a:solidFill>
              </a:rPr>
              <a:t>;</a:t>
            </a:r>
            <a:endParaRPr lang="en-GB" sz="3200" b="1" dirty="0">
              <a:solidFill>
                <a:srgbClr val="FF0000"/>
              </a:solidFill>
            </a:endParaRPr>
          </a:p>
          <a:p>
            <a:pPr marL="0" indent="0">
              <a:spcBef>
                <a:spcPts val="1200"/>
              </a:spcBef>
              <a:buNone/>
            </a:pPr>
            <a:endParaRPr lang="en-GB" sz="3200" b="1" dirty="0">
              <a:solidFill>
                <a:srgbClr val="0070C0"/>
              </a:solidFill>
            </a:endParaRPr>
          </a:p>
          <a:p>
            <a:pPr marL="0">
              <a:spcBef>
                <a:spcPts val="1200"/>
              </a:spcBef>
            </a:pPr>
            <a:r>
              <a:rPr lang="en-GB" sz="3200" b="1" dirty="0">
                <a:solidFill>
                  <a:srgbClr val="0070C0"/>
                </a:solidFill>
              </a:rPr>
              <a:t>Copy of valid passport or </a:t>
            </a:r>
          </a:p>
          <a:p>
            <a:pPr marL="0" indent="0">
              <a:spcBef>
                <a:spcPts val="1200"/>
              </a:spcBef>
              <a:buNone/>
            </a:pPr>
            <a:r>
              <a:rPr lang="en-GB" sz="3200" b="1" dirty="0">
                <a:solidFill>
                  <a:srgbClr val="0070C0"/>
                </a:solidFill>
              </a:rPr>
              <a:t>copy of EU resident permit card;</a:t>
            </a:r>
          </a:p>
          <a:p>
            <a:pPr marL="0" indent="0">
              <a:spcBef>
                <a:spcPts val="1200"/>
              </a:spcBef>
              <a:buNone/>
            </a:pPr>
            <a:endParaRPr lang="en-GB" sz="3200" b="1" dirty="0">
              <a:solidFill>
                <a:srgbClr val="0070C0"/>
              </a:solidFill>
            </a:endParaRPr>
          </a:p>
          <a:p>
            <a:pPr marL="0">
              <a:spcBef>
                <a:spcPts val="1200"/>
              </a:spcBef>
            </a:pPr>
            <a:r>
              <a:rPr lang="lt-LT" sz="3200" b="1" dirty="0" err="1">
                <a:solidFill>
                  <a:srgbClr val="0070C0"/>
                </a:solidFill>
              </a:rPr>
              <a:t>European</a:t>
            </a:r>
            <a:r>
              <a:rPr lang="lt-LT" sz="3200" b="1" dirty="0">
                <a:solidFill>
                  <a:srgbClr val="0070C0"/>
                </a:solidFill>
              </a:rPr>
              <a:t> </a:t>
            </a:r>
            <a:r>
              <a:rPr lang="lt-LT" sz="3200" b="1" dirty="0" err="1">
                <a:solidFill>
                  <a:srgbClr val="0070C0"/>
                </a:solidFill>
              </a:rPr>
              <a:t>health</a:t>
            </a:r>
            <a:r>
              <a:rPr lang="lt-LT" sz="3200" b="1" dirty="0">
                <a:solidFill>
                  <a:srgbClr val="0070C0"/>
                </a:solidFill>
              </a:rPr>
              <a:t> </a:t>
            </a:r>
            <a:r>
              <a:rPr lang="lt-LT" sz="3200" b="1" dirty="0" err="1">
                <a:solidFill>
                  <a:srgbClr val="0070C0"/>
                </a:solidFill>
              </a:rPr>
              <a:t>insurance</a:t>
            </a:r>
            <a:r>
              <a:rPr lang="lt-LT" sz="3200" b="1" dirty="0">
                <a:solidFill>
                  <a:srgbClr val="0070C0"/>
                </a:solidFill>
              </a:rPr>
              <a:t> </a:t>
            </a:r>
            <a:r>
              <a:rPr lang="lt-LT" sz="3200" b="1" dirty="0" err="1">
                <a:solidFill>
                  <a:srgbClr val="0070C0"/>
                </a:solidFill>
              </a:rPr>
              <a:t>card</a:t>
            </a:r>
            <a:r>
              <a:rPr lang="en-GB" sz="3200" b="1" dirty="0">
                <a:solidFill>
                  <a:srgbClr val="0070C0"/>
                </a:solidFill>
              </a:rPr>
              <a:t>.</a:t>
            </a:r>
            <a:endParaRPr lang="lt-LT" sz="3200" b="1" dirty="0">
              <a:solidFill>
                <a:srgbClr val="0070C0"/>
              </a:solidFill>
            </a:endParaRPr>
          </a:p>
          <a:p>
            <a:endParaRPr lang="lt-LT" sz="3200" b="1" dirty="0"/>
          </a:p>
          <a:p>
            <a:pPr marL="45720" indent="0">
              <a:buNone/>
            </a:pPr>
            <a:endParaRPr lang="lt-LT" dirty="0"/>
          </a:p>
        </p:txBody>
      </p:sp>
      <p:pic>
        <p:nvPicPr>
          <p:cNvPr id="3078" name="Picture 6" descr="http://www.pathfinders-oceanacidification.org/var/storage/images/medias-ifremer/medias-oceanacidification/images/divers/document/1006303-1-eng-GB/docu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5739" y="283335"/>
            <a:ext cx="4492671" cy="640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79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758" y="-128788"/>
            <a:ext cx="9875520" cy="1356360"/>
          </a:xfrm>
        </p:spPr>
        <p:txBody>
          <a:bodyPr/>
          <a:lstStyle/>
          <a:p>
            <a:pPr algn="ctr"/>
            <a:r>
              <a:rPr lang="lt-LT" b="1" dirty="0">
                <a:solidFill>
                  <a:schemeClr val="bg1"/>
                </a:solidFill>
              </a:rPr>
              <a:t>Personal experience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35" y="321971"/>
            <a:ext cx="4996791" cy="6086475"/>
          </a:xfrm>
          <a:prstGeom prst="rect">
            <a:avLst/>
          </a:prstGeom>
          <a:ln>
            <a:noFill/>
          </a:ln>
          <a:effectLst>
            <a:softEdge rad="112500"/>
          </a:effectLst>
        </p:spPr>
      </p:pic>
      <p:sp>
        <p:nvSpPr>
          <p:cNvPr id="7" name="Content Placeholder 2"/>
          <p:cNvSpPr>
            <a:spLocks noGrp="1"/>
          </p:cNvSpPr>
          <p:nvPr>
            <p:ph idx="1"/>
          </p:nvPr>
        </p:nvSpPr>
        <p:spPr>
          <a:xfrm>
            <a:off x="5837382" y="321971"/>
            <a:ext cx="5685307" cy="6375042"/>
          </a:xfrm>
        </p:spPr>
        <p:txBody>
          <a:bodyPr>
            <a:normAutofit fontScale="62500" lnSpcReduction="20000"/>
          </a:bodyPr>
          <a:lstStyle/>
          <a:p>
            <a:pPr marL="45720" indent="0" algn="ctr">
              <a:buNone/>
            </a:pPr>
            <a:r>
              <a:rPr lang="en-GB" sz="5100" b="1" u="sng" dirty="0">
                <a:solidFill>
                  <a:srgbClr val="FF0000"/>
                </a:solidFill>
                <a:latin typeface="+mj-lt"/>
                <a:cs typeface="Times New Roman" panose="02020603050405020304" pitchFamily="18" charset="0"/>
              </a:rPr>
              <a:t>Some</a:t>
            </a:r>
            <a:r>
              <a:rPr lang="lt-LT" sz="5100" b="1" u="sng" dirty="0">
                <a:solidFill>
                  <a:srgbClr val="FF0000"/>
                </a:solidFill>
                <a:latin typeface="+mj-lt"/>
                <a:cs typeface="Times New Roman" panose="02020603050405020304" pitchFamily="18" charset="0"/>
              </a:rPr>
              <a:t> </a:t>
            </a:r>
            <a:r>
              <a:rPr lang="en-GB" sz="5100" b="1" u="sng" dirty="0">
                <a:solidFill>
                  <a:srgbClr val="FF0000"/>
                </a:solidFill>
                <a:latin typeface="+mj-lt"/>
                <a:cs typeface="Times New Roman" panose="02020603050405020304" pitchFamily="18" charset="0"/>
              </a:rPr>
              <a:t>of</a:t>
            </a:r>
            <a:r>
              <a:rPr lang="lt-LT" sz="5100" b="1" u="sng" dirty="0">
                <a:solidFill>
                  <a:srgbClr val="FF0000"/>
                </a:solidFill>
                <a:latin typeface="+mj-lt"/>
                <a:cs typeface="Times New Roman" panose="02020603050405020304" pitchFamily="18" charset="0"/>
              </a:rPr>
              <a:t> o</a:t>
            </a:r>
            <a:r>
              <a:rPr lang="en-GB" sz="5100" b="1" u="sng" dirty="0">
                <a:solidFill>
                  <a:srgbClr val="FF0000"/>
                </a:solidFill>
                <a:latin typeface="+mj-lt"/>
                <a:cs typeface="Times New Roman" panose="02020603050405020304" pitchFamily="18" charset="0"/>
              </a:rPr>
              <a:t>ur partners:</a:t>
            </a:r>
          </a:p>
          <a:p>
            <a:pPr marL="45720" indent="0" algn="ctr">
              <a:buNone/>
            </a:pPr>
            <a:endParaRPr lang="lt-LT" sz="200" b="1" dirty="0">
              <a:solidFill>
                <a:schemeClr val="tx1"/>
              </a:solidFill>
              <a:latin typeface="Times New Roman" panose="02020603050405020304" pitchFamily="18" charset="0"/>
              <a:cs typeface="Times New Roman" panose="02020603050405020304" pitchFamily="18" charset="0"/>
            </a:endParaRPr>
          </a:p>
          <a:p>
            <a:r>
              <a:rPr lang="en-US" sz="3200" b="1" dirty="0">
                <a:solidFill>
                  <a:schemeClr val="tx1"/>
                </a:solidFill>
                <a:cs typeface="Times New Roman" panose="02020603050405020304" pitchFamily="18" charset="0"/>
              </a:rPr>
              <a:t>Lithuanian Sports University, Kaunas, Lithuania</a:t>
            </a:r>
            <a:r>
              <a:rPr lang="lt-LT" sz="3200" b="1" dirty="0">
                <a:solidFill>
                  <a:schemeClr val="tx1"/>
                </a:solidFill>
                <a:cs typeface="Times New Roman" panose="02020603050405020304" pitchFamily="18" charset="0"/>
              </a:rPr>
              <a:t>;</a:t>
            </a:r>
          </a:p>
          <a:p>
            <a:r>
              <a:rPr lang="en-GB" sz="3200" b="1" dirty="0">
                <a:solidFill>
                  <a:schemeClr val="tx1"/>
                </a:solidFill>
                <a:cs typeface="Times New Roman" panose="02020603050405020304" pitchFamily="18" charset="0"/>
              </a:rPr>
              <a:t>Riga State Technical school</a:t>
            </a:r>
            <a:r>
              <a:rPr lang="lt-LT" sz="3200" b="1" dirty="0">
                <a:solidFill>
                  <a:schemeClr val="tx1"/>
                </a:solidFill>
                <a:cs typeface="Times New Roman" panose="02020603050405020304" pitchFamily="18" charset="0"/>
              </a:rPr>
              <a:t>, </a:t>
            </a:r>
            <a:r>
              <a:rPr lang="en-US" sz="3200" b="1" dirty="0">
                <a:solidFill>
                  <a:schemeClr val="tx1"/>
                </a:solidFill>
                <a:cs typeface="Times New Roman" panose="02020603050405020304" pitchFamily="18" charset="0"/>
              </a:rPr>
              <a:t>Riga, </a:t>
            </a:r>
            <a:r>
              <a:rPr lang="lt-LT" sz="3200" b="1" dirty="0" err="1">
                <a:solidFill>
                  <a:schemeClr val="tx1"/>
                </a:solidFill>
                <a:cs typeface="Times New Roman" panose="02020603050405020304" pitchFamily="18" charset="0"/>
              </a:rPr>
              <a:t>Latvia</a:t>
            </a:r>
            <a:r>
              <a:rPr lang="lt-LT" sz="3200" b="1" dirty="0">
                <a:solidFill>
                  <a:schemeClr val="tx1"/>
                </a:solidFill>
                <a:cs typeface="Times New Roman" panose="02020603050405020304" pitchFamily="18" charset="0"/>
              </a:rPr>
              <a:t>;</a:t>
            </a:r>
            <a:endParaRPr lang="en-GB" sz="3200" b="1" dirty="0">
              <a:solidFill>
                <a:schemeClr val="tx1"/>
              </a:solidFill>
              <a:cs typeface="Times New Roman" panose="02020603050405020304" pitchFamily="18" charset="0"/>
            </a:endParaRPr>
          </a:p>
          <a:p>
            <a:r>
              <a:rPr lang="en-US" sz="3200" b="1" dirty="0" err="1" smtClean="0">
                <a:solidFill>
                  <a:schemeClr val="tx1"/>
                </a:solidFill>
                <a:cs typeface="Times New Roman" panose="02020603050405020304" pitchFamily="18" charset="0"/>
              </a:rPr>
              <a:t>Kauno</a:t>
            </a:r>
            <a:r>
              <a:rPr lang="en-US" sz="3200" b="1" dirty="0" smtClean="0">
                <a:solidFill>
                  <a:schemeClr val="tx1"/>
                </a:solidFill>
                <a:cs typeface="Times New Roman" panose="02020603050405020304" pitchFamily="18" charset="0"/>
              </a:rPr>
              <a:t> </a:t>
            </a:r>
            <a:r>
              <a:rPr lang="en-US" sz="3200" b="1" dirty="0" err="1" smtClean="0">
                <a:solidFill>
                  <a:schemeClr val="tx1"/>
                </a:solidFill>
                <a:cs typeface="Times New Roman" panose="02020603050405020304" pitchFamily="18" charset="0"/>
              </a:rPr>
              <a:t>Kolegija</a:t>
            </a:r>
            <a:r>
              <a:rPr lang="en-US" sz="3200" b="1" dirty="0" smtClean="0">
                <a:solidFill>
                  <a:schemeClr val="tx1"/>
                </a:solidFill>
                <a:cs typeface="Times New Roman" panose="02020603050405020304" pitchFamily="18" charset="0"/>
              </a:rPr>
              <a:t> Higher Education Institution;</a:t>
            </a:r>
            <a:endParaRPr lang="en-GB" sz="3200" b="1" dirty="0">
              <a:solidFill>
                <a:schemeClr val="tx1"/>
              </a:solidFill>
              <a:cs typeface="Times New Roman" panose="02020603050405020304" pitchFamily="18" charset="0"/>
            </a:endParaRPr>
          </a:p>
          <a:p>
            <a:r>
              <a:rPr lang="en-GB" sz="3200" b="1" dirty="0" err="1">
                <a:solidFill>
                  <a:schemeClr val="tx1"/>
                </a:solidFill>
                <a:cs typeface="Times New Roman" panose="02020603050405020304" pitchFamily="18" charset="0"/>
              </a:rPr>
              <a:t>Kolping</a:t>
            </a:r>
            <a:r>
              <a:rPr lang="lt-LT" sz="3200" b="1" dirty="0">
                <a:solidFill>
                  <a:schemeClr val="tx1"/>
                </a:solidFill>
                <a:cs typeface="Times New Roman" panose="02020603050405020304" pitchFamily="18" charset="0"/>
              </a:rPr>
              <a:t> </a:t>
            </a:r>
            <a:r>
              <a:rPr lang="en-GB" sz="3200" b="1" dirty="0">
                <a:solidFill>
                  <a:schemeClr val="tx1"/>
                </a:solidFill>
                <a:cs typeface="Times New Roman" panose="02020603050405020304" pitchFamily="18" charset="0"/>
              </a:rPr>
              <a:t>University</a:t>
            </a:r>
            <a:r>
              <a:rPr lang="lt-LT" sz="3200" b="1" dirty="0">
                <a:solidFill>
                  <a:schemeClr val="tx1"/>
                </a:solidFill>
                <a:cs typeface="Times New Roman" panose="02020603050405020304" pitchFamily="18" charset="0"/>
              </a:rPr>
              <a:t> </a:t>
            </a:r>
            <a:r>
              <a:rPr lang="en-GB" sz="3200" b="1" dirty="0">
                <a:solidFill>
                  <a:schemeClr val="tx1"/>
                </a:solidFill>
                <a:cs typeface="Times New Roman" panose="02020603050405020304" pitchFamily="18" charset="0"/>
              </a:rPr>
              <a:t>of Applied </a:t>
            </a:r>
            <a:r>
              <a:rPr lang="lt-LT" sz="3200" b="1" dirty="0">
                <a:solidFill>
                  <a:schemeClr val="tx1"/>
                </a:solidFill>
                <a:cs typeface="Times New Roman" panose="02020603050405020304" pitchFamily="18" charset="0"/>
              </a:rPr>
              <a:t>S</a:t>
            </a:r>
            <a:r>
              <a:rPr lang="en-GB" sz="3200" b="1" dirty="0" err="1">
                <a:solidFill>
                  <a:schemeClr val="tx1"/>
                </a:solidFill>
                <a:cs typeface="Times New Roman" panose="02020603050405020304" pitchFamily="18" charset="0"/>
              </a:rPr>
              <a:t>cience</a:t>
            </a:r>
            <a:r>
              <a:rPr lang="lt-LT" sz="3200" b="1" dirty="0">
                <a:solidFill>
                  <a:schemeClr val="tx1"/>
                </a:solidFill>
                <a:cs typeface="Times New Roman" panose="02020603050405020304" pitchFamily="18" charset="0"/>
              </a:rPr>
              <a:t>s,  Kaunas, Lithuania;</a:t>
            </a:r>
          </a:p>
          <a:p>
            <a:r>
              <a:rPr lang="lt-LT" sz="3200" b="1" dirty="0" err="1">
                <a:solidFill>
                  <a:schemeClr val="tx1"/>
                </a:solidFill>
                <a:cs typeface="Times New Roman" panose="02020603050405020304" pitchFamily="18" charset="0"/>
              </a:rPr>
              <a:t>University</a:t>
            </a:r>
            <a:r>
              <a:rPr lang="lt-LT" sz="3200" b="1" dirty="0">
                <a:solidFill>
                  <a:schemeClr val="tx1"/>
                </a:solidFill>
                <a:cs typeface="Times New Roman" panose="02020603050405020304" pitchFamily="18" charset="0"/>
              </a:rPr>
              <a:t> of </a:t>
            </a:r>
            <a:r>
              <a:rPr lang="lt-LT" sz="3200" b="1" dirty="0" err="1">
                <a:solidFill>
                  <a:schemeClr val="tx1"/>
                </a:solidFill>
                <a:cs typeface="Times New Roman" panose="02020603050405020304" pitchFamily="18" charset="0"/>
              </a:rPr>
              <a:t>Applied</a:t>
            </a:r>
            <a:r>
              <a:rPr lang="en-GB" sz="3200" b="1" dirty="0">
                <a:solidFill>
                  <a:schemeClr val="tx1"/>
                </a:solidFill>
                <a:cs typeface="Times New Roman" panose="02020603050405020304" pitchFamily="18" charset="0"/>
              </a:rPr>
              <a:t> Social</a:t>
            </a:r>
            <a:r>
              <a:rPr lang="lt-LT" sz="3200" b="1" dirty="0">
                <a:solidFill>
                  <a:schemeClr val="tx1"/>
                </a:solidFill>
                <a:cs typeface="Times New Roman" panose="02020603050405020304" pitchFamily="18" charset="0"/>
              </a:rPr>
              <a:t> </a:t>
            </a:r>
            <a:r>
              <a:rPr lang="lt-LT" sz="3200" b="1" dirty="0" err="1">
                <a:solidFill>
                  <a:schemeClr val="tx1"/>
                </a:solidFill>
                <a:cs typeface="Times New Roman" panose="02020603050405020304" pitchFamily="18" charset="0"/>
              </a:rPr>
              <a:t>Science</a:t>
            </a:r>
            <a:r>
              <a:rPr lang="en-GB" sz="3200" b="1" dirty="0">
                <a:solidFill>
                  <a:schemeClr val="tx1"/>
                </a:solidFill>
                <a:cs typeface="Times New Roman" panose="02020603050405020304" pitchFamily="18" charset="0"/>
              </a:rPr>
              <a:t>s</a:t>
            </a:r>
            <a:r>
              <a:rPr lang="lt-LT" sz="3200" b="1" dirty="0">
                <a:solidFill>
                  <a:schemeClr val="tx1"/>
                </a:solidFill>
                <a:cs typeface="Times New Roman" panose="02020603050405020304" pitchFamily="18" charset="0"/>
              </a:rPr>
              <a:t>, </a:t>
            </a:r>
            <a:r>
              <a:rPr lang="lt-LT" sz="3200" b="1" dirty="0" smtClean="0">
                <a:solidFill>
                  <a:schemeClr val="tx1"/>
                </a:solidFill>
                <a:cs typeface="Times New Roman" panose="02020603050405020304" pitchFamily="18" charset="0"/>
              </a:rPr>
              <a:t>Vilnius</a:t>
            </a:r>
            <a:r>
              <a:rPr lang="en-US" sz="3200" b="1" dirty="0" smtClean="0">
                <a:solidFill>
                  <a:schemeClr val="tx1"/>
                </a:solidFill>
                <a:cs typeface="Times New Roman" panose="02020603050405020304" pitchFamily="18" charset="0"/>
              </a:rPr>
              <a:t>, Kaunas</a:t>
            </a:r>
            <a:r>
              <a:rPr lang="en-GB" sz="3200" b="1" dirty="0" smtClean="0">
                <a:solidFill>
                  <a:schemeClr val="tx1"/>
                </a:solidFill>
                <a:cs typeface="Times New Roman" panose="02020603050405020304" pitchFamily="18" charset="0"/>
              </a:rPr>
              <a:t> </a:t>
            </a:r>
            <a:r>
              <a:rPr lang="en-GB" sz="3200" b="1" dirty="0">
                <a:solidFill>
                  <a:schemeClr val="tx1"/>
                </a:solidFill>
                <a:cs typeface="Times New Roman" panose="02020603050405020304" pitchFamily="18" charset="0"/>
              </a:rPr>
              <a:t>and </a:t>
            </a:r>
            <a:r>
              <a:rPr lang="en-GB" sz="3200" b="1" dirty="0" err="1">
                <a:solidFill>
                  <a:schemeClr val="tx1"/>
                </a:solidFill>
                <a:cs typeface="Times New Roman" panose="02020603050405020304" pitchFamily="18" charset="0"/>
              </a:rPr>
              <a:t>Klaip</a:t>
            </a:r>
            <a:r>
              <a:rPr lang="lt-LT" sz="3200" b="1" dirty="0">
                <a:solidFill>
                  <a:schemeClr val="tx1"/>
                </a:solidFill>
                <a:cs typeface="Times New Roman" panose="02020603050405020304" pitchFamily="18" charset="0"/>
              </a:rPr>
              <a:t>ėda, Lithuania</a:t>
            </a:r>
            <a:endParaRPr lang="en-GB" sz="3200" b="1" dirty="0">
              <a:solidFill>
                <a:schemeClr val="tx1"/>
              </a:solidFill>
              <a:cs typeface="Times New Roman" panose="02020603050405020304" pitchFamily="18" charset="0"/>
            </a:endParaRPr>
          </a:p>
          <a:p>
            <a:r>
              <a:rPr lang="en-US" sz="3200" b="1" dirty="0">
                <a:solidFill>
                  <a:schemeClr val="tx1"/>
                </a:solidFill>
                <a:cs typeface="Times New Roman" panose="02020603050405020304" pitchFamily="18" charset="0"/>
              </a:rPr>
              <a:t>Vilnius University</a:t>
            </a:r>
            <a:r>
              <a:rPr lang="lt-LT" sz="3200" b="1" dirty="0">
                <a:solidFill>
                  <a:schemeClr val="tx1"/>
                </a:solidFill>
                <a:cs typeface="Times New Roman" panose="02020603050405020304" pitchFamily="18" charset="0"/>
              </a:rPr>
              <a:t>, </a:t>
            </a:r>
            <a:r>
              <a:rPr lang="lt-LT" sz="3200" b="1" dirty="0" smtClean="0">
                <a:solidFill>
                  <a:schemeClr val="tx1"/>
                </a:solidFill>
                <a:cs typeface="Times New Roman" panose="02020603050405020304" pitchFamily="18" charset="0"/>
              </a:rPr>
              <a:t>Lithuania;</a:t>
            </a:r>
            <a:endParaRPr lang="lt-LT" sz="3200" b="1" dirty="0">
              <a:solidFill>
                <a:schemeClr val="tx1"/>
              </a:solidFill>
              <a:cs typeface="Times New Roman" panose="02020603050405020304" pitchFamily="18" charset="0"/>
            </a:endParaRPr>
          </a:p>
          <a:p>
            <a:r>
              <a:rPr lang="lt-LT" sz="3200" b="1" dirty="0">
                <a:solidFill>
                  <a:schemeClr val="tx1"/>
                </a:solidFill>
                <a:cs typeface="Times New Roman" panose="02020603050405020304" pitchFamily="18" charset="0"/>
              </a:rPr>
              <a:t>Mykolas </a:t>
            </a:r>
            <a:r>
              <a:rPr lang="lt-LT" sz="3200" b="1" dirty="0" smtClean="0">
                <a:solidFill>
                  <a:schemeClr val="tx1"/>
                </a:solidFill>
                <a:cs typeface="Times New Roman" panose="02020603050405020304" pitchFamily="18" charset="0"/>
              </a:rPr>
              <a:t>Romeris </a:t>
            </a:r>
            <a:r>
              <a:rPr lang="en-GB" sz="3200" b="1" dirty="0">
                <a:solidFill>
                  <a:schemeClr val="tx1"/>
                </a:solidFill>
                <a:cs typeface="Times New Roman" panose="02020603050405020304" pitchFamily="18" charset="0"/>
              </a:rPr>
              <a:t>University</a:t>
            </a:r>
            <a:r>
              <a:rPr lang="lt-LT" sz="3200" b="1" dirty="0">
                <a:solidFill>
                  <a:schemeClr val="tx1"/>
                </a:solidFill>
                <a:cs typeface="Times New Roman" panose="02020603050405020304" pitchFamily="18" charset="0"/>
              </a:rPr>
              <a:t>, Vilnius, </a:t>
            </a:r>
            <a:r>
              <a:rPr lang="lt-LT" sz="3200" b="1" dirty="0" err="1">
                <a:solidFill>
                  <a:schemeClr val="tx1"/>
                </a:solidFill>
                <a:cs typeface="Times New Roman" panose="02020603050405020304" pitchFamily="18" charset="0"/>
              </a:rPr>
              <a:t>Lithuania</a:t>
            </a:r>
            <a:r>
              <a:rPr lang="lt-LT" sz="3200" b="1" dirty="0">
                <a:solidFill>
                  <a:schemeClr val="tx1"/>
                </a:solidFill>
                <a:cs typeface="Times New Roman" panose="02020603050405020304" pitchFamily="18" charset="0"/>
              </a:rPr>
              <a:t>;</a:t>
            </a:r>
          </a:p>
          <a:p>
            <a:r>
              <a:rPr lang="en-US" sz="3200" b="1" dirty="0">
                <a:solidFill>
                  <a:schemeClr val="tx1"/>
                </a:solidFill>
                <a:cs typeface="Times New Roman" panose="02020603050405020304" pitchFamily="18" charset="0"/>
              </a:rPr>
              <a:t>Lithuania Business University of Applied Sciences</a:t>
            </a:r>
            <a:r>
              <a:rPr lang="lt-LT" sz="3200" b="1" dirty="0">
                <a:solidFill>
                  <a:schemeClr val="tx1"/>
                </a:solidFill>
                <a:cs typeface="Times New Roman" panose="02020603050405020304" pitchFamily="18" charset="0"/>
              </a:rPr>
              <a:t>, </a:t>
            </a:r>
            <a:r>
              <a:rPr lang="lt-LT" sz="3200" b="1" dirty="0" smtClean="0">
                <a:solidFill>
                  <a:schemeClr val="tx1"/>
                </a:solidFill>
                <a:cs typeface="Times New Roman" panose="02020603050405020304" pitchFamily="18" charset="0"/>
              </a:rPr>
              <a:t>Klaipėda</a:t>
            </a:r>
            <a:r>
              <a:rPr lang="en-US" sz="3200" b="1" dirty="0" smtClean="0">
                <a:solidFill>
                  <a:schemeClr val="tx1"/>
                </a:solidFill>
                <a:cs typeface="Times New Roman" panose="02020603050405020304" pitchFamily="18" charset="0"/>
              </a:rPr>
              <a:t> and Vilnius</a:t>
            </a:r>
            <a:r>
              <a:rPr lang="lt-LT" sz="3200" b="1" dirty="0" smtClean="0">
                <a:solidFill>
                  <a:schemeClr val="tx1"/>
                </a:solidFill>
                <a:cs typeface="Times New Roman" panose="02020603050405020304" pitchFamily="18" charset="0"/>
              </a:rPr>
              <a:t>, </a:t>
            </a:r>
            <a:r>
              <a:rPr lang="lt-LT" sz="3200" b="1" dirty="0">
                <a:solidFill>
                  <a:schemeClr val="tx1"/>
                </a:solidFill>
                <a:cs typeface="Times New Roman" panose="02020603050405020304" pitchFamily="18" charset="0"/>
              </a:rPr>
              <a:t>Lithuania</a:t>
            </a:r>
            <a:endParaRPr lang="en-US" sz="3200" b="1" dirty="0">
              <a:solidFill>
                <a:schemeClr val="tx1"/>
              </a:solidFill>
              <a:cs typeface="Times New Roman" panose="02020603050405020304" pitchFamily="18" charset="0"/>
            </a:endParaRPr>
          </a:p>
          <a:p>
            <a:r>
              <a:rPr lang="lt-LT" sz="3200" b="1" dirty="0">
                <a:solidFill>
                  <a:schemeClr val="tx1"/>
                </a:solidFill>
                <a:cs typeface="Times New Roman" panose="02020603050405020304" pitchFamily="18" charset="0"/>
              </a:rPr>
              <a:t>Vilnius Gediminas Technical </a:t>
            </a:r>
            <a:r>
              <a:rPr lang="lt-LT" sz="3200" b="1" dirty="0" smtClean="0">
                <a:solidFill>
                  <a:schemeClr val="tx1"/>
                </a:solidFill>
                <a:cs typeface="Times New Roman" panose="02020603050405020304" pitchFamily="18" charset="0"/>
              </a:rPr>
              <a:t>University</a:t>
            </a:r>
            <a:r>
              <a:rPr lang="en-US" sz="3200" b="1" dirty="0" smtClean="0">
                <a:solidFill>
                  <a:schemeClr val="tx1"/>
                </a:solidFill>
                <a:cs typeface="Times New Roman" panose="02020603050405020304" pitchFamily="18" charset="0"/>
              </a:rPr>
              <a:t>, Vilnius, Lithuania;</a:t>
            </a:r>
            <a:endParaRPr lang="en-GB" sz="3200" b="1" dirty="0">
              <a:solidFill>
                <a:schemeClr val="tx1"/>
              </a:solidFill>
              <a:cs typeface="Times New Roman" panose="02020603050405020304" pitchFamily="18" charset="0"/>
            </a:endParaRPr>
          </a:p>
          <a:p>
            <a:r>
              <a:rPr lang="lt-LT" sz="3200" b="1" dirty="0" smtClean="0">
                <a:solidFill>
                  <a:schemeClr val="tx1"/>
                </a:solidFill>
                <a:cs typeface="Times New Roman" panose="02020603050405020304" pitchFamily="18" charset="0"/>
              </a:rPr>
              <a:t>Vilni</a:t>
            </a:r>
            <a:r>
              <a:rPr lang="en-US" sz="3200" b="1" dirty="0" smtClean="0">
                <a:solidFill>
                  <a:schemeClr val="tx1"/>
                </a:solidFill>
                <a:cs typeface="Times New Roman" panose="02020603050405020304" pitchFamily="18" charset="0"/>
              </a:rPr>
              <a:t>us University of Applied Sciences</a:t>
            </a:r>
            <a:r>
              <a:rPr lang="lt-LT" sz="3200" b="1" dirty="0" smtClean="0">
                <a:solidFill>
                  <a:schemeClr val="tx1"/>
                </a:solidFill>
                <a:cs typeface="Times New Roman" panose="02020603050405020304" pitchFamily="18" charset="0"/>
              </a:rPr>
              <a:t>, </a:t>
            </a:r>
            <a:r>
              <a:rPr lang="lt-LT" sz="3200" b="1" dirty="0">
                <a:solidFill>
                  <a:schemeClr val="tx1"/>
                </a:solidFill>
                <a:cs typeface="Times New Roman" panose="02020603050405020304" pitchFamily="18" charset="0"/>
              </a:rPr>
              <a:t>Lithuania;</a:t>
            </a:r>
            <a:endParaRPr lang="en-US" sz="3200" b="1" dirty="0">
              <a:solidFill>
                <a:schemeClr val="tx1"/>
              </a:solidFill>
              <a:cs typeface="Times New Roman" panose="02020603050405020304" pitchFamily="18" charset="0"/>
            </a:endParaRPr>
          </a:p>
          <a:p>
            <a:r>
              <a:rPr lang="en-GB" sz="3200" b="1" dirty="0">
                <a:solidFill>
                  <a:schemeClr val="tx1"/>
                </a:solidFill>
                <a:cs typeface="Times New Roman" panose="02020603050405020304" pitchFamily="18" charset="0"/>
              </a:rPr>
              <a:t>Etc…</a:t>
            </a:r>
          </a:p>
        </p:txBody>
      </p:sp>
    </p:spTree>
    <p:extLst>
      <p:ext uri="{BB962C8B-B14F-4D97-AF65-F5344CB8AC3E}">
        <p14:creationId xmlns:p14="http://schemas.microsoft.com/office/powerpoint/2010/main" val="2183523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solidDmnd">
          <a:fgClr>
            <a:schemeClr val="bg1"/>
          </a:fgClr>
          <a:bgClr>
            <a:schemeClr val="bg1"/>
          </a:bgClr>
        </a:patt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78463" y="2733964"/>
            <a:ext cx="3293779" cy="1046942"/>
          </a:xfrm>
        </p:spPr>
        <p:txBody>
          <a:bodyPr>
            <a:noAutofit/>
          </a:bodyPr>
          <a:lstStyle/>
          <a:p>
            <a:pPr algn="ctr"/>
            <a:r>
              <a:rPr lang="lt-LT" sz="3600" b="1" u="sng" dirty="0">
                <a:solidFill>
                  <a:srgbClr val="0070C0"/>
                </a:solidFill>
                <a:latin typeface="Bodoni MT Black" panose="02070A03080606020203" pitchFamily="18" charset="0"/>
              </a:rPr>
              <a:t>Our students </a:t>
            </a:r>
            <a:br>
              <a:rPr lang="lt-LT" sz="3600" b="1" u="sng" dirty="0">
                <a:solidFill>
                  <a:srgbClr val="0070C0"/>
                </a:solidFill>
                <a:latin typeface="Bodoni MT Black" panose="02070A03080606020203" pitchFamily="18" charset="0"/>
              </a:rPr>
            </a:br>
            <a:r>
              <a:rPr lang="lt-LT" sz="3600" b="1" u="sng" dirty="0">
                <a:solidFill>
                  <a:srgbClr val="0070C0"/>
                </a:solidFill>
                <a:latin typeface="Bodoni MT Black" panose="02070A03080606020203" pitchFamily="18" charset="0"/>
              </a:rPr>
              <a:t>in </a:t>
            </a:r>
            <a:r>
              <a:rPr lang="lt-LT" sz="3600" b="1" u="sng" dirty="0" smtClean="0">
                <a:solidFill>
                  <a:srgbClr val="0070C0"/>
                </a:solidFill>
                <a:latin typeface="Bodoni MT Black" panose="02070A03080606020203" pitchFamily="18" charset="0"/>
              </a:rPr>
              <a:t>Greece</a:t>
            </a:r>
            <a:endParaRPr lang="lt-LT" sz="3600" b="1" u="sng" dirty="0">
              <a:solidFill>
                <a:srgbClr val="0070C0"/>
              </a:solidFill>
              <a:latin typeface="Bodoni MT Black" panose="02070A03080606020203" pitchFamily="18" charset="0"/>
            </a:endParaRPr>
          </a:p>
        </p:txBody>
      </p:sp>
      <p:pic>
        <p:nvPicPr>
          <p:cNvPr id="1026" name="Picture 2" descr="http://www.amberjob.eu/wp-content/uploads/2022/11/rsz_inshot_20221002_232559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01" y="113477"/>
            <a:ext cx="5128290" cy="64443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www.amberjob.eu/wp-content/uploads/2022/11/E7A50F75-5586-43EB-BEDD-67225F1C58F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865" b="8375"/>
          <a:stretch/>
        </p:blipFill>
        <p:spPr bwMode="auto">
          <a:xfrm>
            <a:off x="298946" y="113477"/>
            <a:ext cx="2804160" cy="2620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www.amberjob.eu/wp-content/uploads/2021/12/image_6483441ne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130"/>
          <a:stretch/>
        </p:blipFill>
        <p:spPr bwMode="auto">
          <a:xfrm>
            <a:off x="3432521" y="4036291"/>
            <a:ext cx="3465080" cy="2767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www.amberjob.eu/wp-content/uploads/2019/01/Karolis-Paulauskas.jpg"/>
          <p:cNvPicPr>
            <a:picLocks noChangeAspect="1" noChangeArrowheads="1"/>
          </p:cNvPicPr>
          <p:nvPr/>
        </p:nvPicPr>
        <p:blipFill rotWithShape="1">
          <a:blip r:embed="rId5">
            <a:extLst>
              <a:ext uri="{28A0092B-C50C-407E-A947-70E740481C1C}">
                <a14:useLocalDpi xmlns:a14="http://schemas.microsoft.com/office/drawing/2010/main" val="0"/>
              </a:ext>
            </a:extLst>
          </a:blip>
          <a:srcRect t="13016"/>
          <a:stretch/>
        </p:blipFill>
        <p:spPr bwMode="auto">
          <a:xfrm>
            <a:off x="3537758" y="95978"/>
            <a:ext cx="3254606" cy="3776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www.amberjob.eu/wp-content/uploads/2021/12/rasa-kvietkut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815" y="3872741"/>
            <a:ext cx="2755507" cy="30947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99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E8F9B68-DE0B-4888-BF98-6968CAF5CAF5}"/>
              </a:ext>
            </a:extLst>
          </p:cNvPr>
          <p:cNvSpPr>
            <a:spLocks noGrp="1"/>
          </p:cNvSpPr>
          <p:nvPr>
            <p:ph idx="1"/>
          </p:nvPr>
        </p:nvSpPr>
        <p:spPr>
          <a:xfrm>
            <a:off x="3648384" y="2400138"/>
            <a:ext cx="3542991" cy="4114960"/>
          </a:xfrm>
        </p:spPr>
        <p:txBody>
          <a:bodyPr>
            <a:normAutofit fontScale="85000" lnSpcReduction="20000"/>
          </a:bodyPr>
          <a:lstStyle/>
          <a:p>
            <a:pPr marL="45720" indent="0">
              <a:buNone/>
            </a:pPr>
            <a:r>
              <a:rPr lang="en-US" sz="2400" b="1" dirty="0" err="1">
                <a:solidFill>
                  <a:schemeClr val="tx1"/>
                </a:solidFill>
              </a:rPr>
              <a:t>Deimante</a:t>
            </a:r>
            <a:r>
              <a:rPr lang="en-US" sz="2400" b="1" dirty="0">
                <a:solidFill>
                  <a:schemeClr val="tx1"/>
                </a:solidFill>
              </a:rPr>
              <a:t> </a:t>
            </a:r>
            <a:r>
              <a:rPr lang="en-US" sz="2400" b="1" dirty="0" smtClean="0">
                <a:solidFill>
                  <a:schemeClr val="tx1"/>
                </a:solidFill>
              </a:rPr>
              <a:t>,creative industries student</a:t>
            </a:r>
            <a:endParaRPr lang="en-US" sz="2400" b="1" dirty="0">
              <a:solidFill>
                <a:schemeClr val="tx1"/>
              </a:solidFill>
            </a:endParaRPr>
          </a:p>
          <a:p>
            <a:pPr marL="45720" indent="0">
              <a:buNone/>
            </a:pPr>
            <a:r>
              <a:rPr lang="en-US" sz="2400" b="1" dirty="0">
                <a:solidFill>
                  <a:schemeClr val="tx1"/>
                </a:solidFill>
              </a:rPr>
              <a:t> </a:t>
            </a:r>
            <a:r>
              <a:rPr lang="en-US" sz="2400" dirty="0">
                <a:solidFill>
                  <a:schemeClr val="tx1"/>
                </a:solidFill>
              </a:rPr>
              <a:t>“This summer I decided to try something new, so I applied for Erasmus+ traineeship in Greece. I had an opportunity to work in Rhodes, Amada Colossus Resort. I met so many kind-hearted people, everybody were trying to make sure that I’m happy and they made me feel safe. Also, this traineeship helped me to improve my English language skills, I had to leave my comfort zone behind and try a lot of new things that made me even more open-minded person.</a:t>
            </a:r>
          </a:p>
          <a:p>
            <a:pPr marL="45720" indent="0">
              <a:buNone/>
            </a:pPr>
            <a:endParaRPr lang="en-US" dirty="0"/>
          </a:p>
        </p:txBody>
      </p:sp>
      <p:pic>
        <p:nvPicPr>
          <p:cNvPr id="5" name="Picture 4">
            <a:extLst>
              <a:ext uri="{FF2B5EF4-FFF2-40B4-BE49-F238E27FC236}">
                <a16:creationId xmlns:a16="http://schemas.microsoft.com/office/drawing/2014/main" xmlns="" id="{03D3919B-900F-4180-90FD-5A4E5CAAC1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278" y="2400138"/>
            <a:ext cx="3085492" cy="4114961"/>
          </a:xfrm>
          <a:prstGeom prst="rect">
            <a:avLst/>
          </a:prstGeom>
        </p:spPr>
      </p:pic>
      <p:sp>
        <p:nvSpPr>
          <p:cNvPr id="14" name="TextBox 13">
            <a:extLst>
              <a:ext uri="{FF2B5EF4-FFF2-40B4-BE49-F238E27FC236}">
                <a16:creationId xmlns:a16="http://schemas.microsoft.com/office/drawing/2014/main" xmlns="" id="{A22E5D1A-890E-4EEC-9723-AAA7E0D3CD58}"/>
              </a:ext>
            </a:extLst>
          </p:cNvPr>
          <p:cNvSpPr txBox="1"/>
          <p:nvPr/>
        </p:nvSpPr>
        <p:spPr>
          <a:xfrm>
            <a:off x="562278" y="531133"/>
            <a:ext cx="11348759" cy="1477328"/>
          </a:xfrm>
          <a:prstGeom prst="rect">
            <a:avLst/>
          </a:prstGeom>
          <a:noFill/>
        </p:spPr>
        <p:txBody>
          <a:bodyPr wrap="square">
            <a:spAutoFit/>
          </a:bodyPr>
          <a:lstStyle/>
          <a:p>
            <a:r>
              <a:rPr lang="en-US" b="1" dirty="0" smtClean="0"/>
              <a:t>Gabriele, communication field student</a:t>
            </a:r>
            <a:endParaRPr lang="en-US" b="1" dirty="0"/>
          </a:p>
          <a:p>
            <a:r>
              <a:rPr lang="en-US" dirty="0"/>
              <a:t>“My internship in Corfu was definitely my most memorable experience and the biggest learning opportunity I had so </a:t>
            </a:r>
            <a:r>
              <a:rPr lang="en-US" dirty="0" err="1"/>
              <a:t>far.I</a:t>
            </a:r>
            <a:r>
              <a:rPr lang="en-US" dirty="0"/>
              <a:t> really recommend it as an experience not only to explore a different culture and its people, but also to explore and overcome your own limits and capabilities. It was a great opportunity for personal growth and enlightenment. I would do it again.”</a:t>
            </a:r>
          </a:p>
        </p:txBody>
      </p:sp>
      <p:pic>
        <p:nvPicPr>
          <p:cNvPr id="1026" name="Picture 2" descr="C:\Users\Gintares\Desktop\image_648732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0836" y="2008461"/>
            <a:ext cx="3315855" cy="442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891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solidDmnd">
          <a:fgClr>
            <a:srgbClr val="00B0F0"/>
          </a:fgClr>
          <a:bgClr>
            <a:schemeClr val="bg1"/>
          </a:bgClr>
        </a:patt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D0094B32-1A93-42DC-8C5E-3CF9508DFE4F}"/>
              </a:ext>
            </a:extLst>
          </p:cNvPr>
          <p:cNvSpPr txBox="1"/>
          <p:nvPr/>
        </p:nvSpPr>
        <p:spPr>
          <a:xfrm>
            <a:off x="3103416" y="1102506"/>
            <a:ext cx="4876802" cy="2862322"/>
          </a:xfrm>
          <a:prstGeom prst="rect">
            <a:avLst/>
          </a:prstGeom>
          <a:noFill/>
        </p:spPr>
        <p:txBody>
          <a:bodyPr wrap="square">
            <a:spAutoFit/>
          </a:bodyPr>
          <a:lstStyle/>
          <a:p>
            <a:r>
              <a:rPr lang="en-US" b="1" dirty="0" err="1"/>
              <a:t>Marlena</a:t>
            </a:r>
            <a:r>
              <a:rPr lang="en-US" b="1" dirty="0"/>
              <a:t>, </a:t>
            </a:r>
            <a:r>
              <a:rPr lang="en-US" b="1" dirty="0" err="1"/>
              <a:t>Sylwia</a:t>
            </a:r>
            <a:r>
              <a:rPr lang="en-US" b="1" dirty="0"/>
              <a:t>, Michal and Arnold, Warsaw, Poland – office trainees in Greece </a:t>
            </a:r>
          </a:p>
          <a:p>
            <a:r>
              <a:rPr lang="en-US" dirty="0"/>
              <a:t>“We were friends back to Poland and we never thought that we will have opportunity one day all together to make internship abroad. We are thankful to Amber Job for this amazing chance. We learned a lot about hotels business and we still having the best time here in GREECE. This country has perfect weather, beautiful nature and super friendly people ! ! !.”</a:t>
            </a:r>
          </a:p>
        </p:txBody>
      </p:sp>
      <p:sp>
        <p:nvSpPr>
          <p:cNvPr id="15" name="TextBox 14">
            <a:extLst>
              <a:ext uri="{FF2B5EF4-FFF2-40B4-BE49-F238E27FC236}">
                <a16:creationId xmlns:a16="http://schemas.microsoft.com/office/drawing/2014/main" xmlns="" id="{73DCD1FE-FC4D-4493-AB7F-59A63362E28C}"/>
              </a:ext>
            </a:extLst>
          </p:cNvPr>
          <p:cNvSpPr txBox="1"/>
          <p:nvPr/>
        </p:nvSpPr>
        <p:spPr>
          <a:xfrm>
            <a:off x="1126836" y="4810565"/>
            <a:ext cx="10658764" cy="1754326"/>
          </a:xfrm>
          <a:prstGeom prst="rect">
            <a:avLst/>
          </a:prstGeom>
          <a:noFill/>
        </p:spPr>
        <p:txBody>
          <a:bodyPr wrap="square">
            <a:spAutoFit/>
          </a:bodyPr>
          <a:lstStyle/>
          <a:p>
            <a:r>
              <a:rPr lang="en-US" b="1" dirty="0" err="1" smtClean="0"/>
              <a:t>Danguole</a:t>
            </a:r>
            <a:r>
              <a:rPr lang="en-US" b="1" dirty="0" smtClean="0"/>
              <a:t>, </a:t>
            </a:r>
            <a:r>
              <a:rPr lang="en-US" b="1" dirty="0"/>
              <a:t>G</a:t>
            </a:r>
            <a:r>
              <a:rPr lang="en-US" b="1" dirty="0" smtClean="0"/>
              <a:t>erman language study program student. </a:t>
            </a:r>
            <a:r>
              <a:rPr lang="en-US" dirty="0" smtClean="0"/>
              <a:t>“</a:t>
            </a:r>
            <a:r>
              <a:rPr lang="en-US" dirty="0"/>
              <a:t>S</a:t>
            </a:r>
            <a:r>
              <a:rPr lang="en-US" dirty="0" smtClean="0"/>
              <a:t>ummer </a:t>
            </a:r>
            <a:r>
              <a:rPr lang="en-US" dirty="0"/>
              <a:t>was amazing. This summer I made my practice in Eva Palace hotel, Corfu island, Greece. I can say it was great experience. Here I have learned to step out off my comfort zone and start conversations with new people without any fear. Definitely, I become more confident. Also during my practice I improved my German, English and Russian language skills. What I would like to  emphasize is the friendships, that I made in Greece, they are priceless. I would recommend anyone to work in a foreign country, it will change your point of view in life.”</a:t>
            </a:r>
          </a:p>
        </p:txBody>
      </p:sp>
      <p:pic>
        <p:nvPicPr>
          <p:cNvPr id="17" name="Picture 16">
            <a:extLst>
              <a:ext uri="{FF2B5EF4-FFF2-40B4-BE49-F238E27FC236}">
                <a16:creationId xmlns:a16="http://schemas.microsoft.com/office/drawing/2014/main" xmlns="" id="{6520FDCB-8CBA-4F8B-B131-218FB05BF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3708" y="575173"/>
            <a:ext cx="2937741" cy="3916988"/>
          </a:xfrm>
          <a:prstGeom prst="rect">
            <a:avLst/>
          </a:prstGeom>
        </p:spPr>
      </p:pic>
      <p:pic>
        <p:nvPicPr>
          <p:cNvPr id="1026" name="Picture 2" descr="Polish students"/>
          <p:cNvPicPr>
            <a:picLocks noChangeAspect="1" noChangeArrowheads="1"/>
          </p:cNvPicPr>
          <p:nvPr/>
        </p:nvPicPr>
        <p:blipFill rotWithShape="1">
          <a:blip r:embed="rId3">
            <a:extLst>
              <a:ext uri="{28A0092B-C50C-407E-A947-70E740481C1C}">
                <a14:useLocalDpi xmlns:a14="http://schemas.microsoft.com/office/drawing/2010/main" val="0"/>
              </a:ext>
            </a:extLst>
          </a:blip>
          <a:srcRect l="6704" t="7179" r="47220" b="6512"/>
          <a:stretch/>
        </p:blipFill>
        <p:spPr bwMode="auto">
          <a:xfrm>
            <a:off x="535709" y="460103"/>
            <a:ext cx="2213940" cy="4147127"/>
          </a:xfrm>
          <a:prstGeom prst="rect">
            <a:avLst/>
          </a:prstGeom>
          <a:solidFill>
            <a:srgbClr val="000000">
              <a:shade val="95000"/>
            </a:srgbClr>
          </a:solidFill>
          <a:ln w="38100" cap="sq">
            <a:solidFill>
              <a:schemeClr val="bg1"/>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607125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rfu Greece Wallpapers - Top Free Corfu Greece Backgrounds -  WallpaperA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1" y="-1"/>
            <a:ext cx="12330546"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8546" y="5153889"/>
            <a:ext cx="12330546" cy="1446550"/>
          </a:xfrm>
          <a:prstGeom prst="rect">
            <a:avLst/>
          </a:prstGeom>
          <a:noFill/>
        </p:spPr>
        <p:txBody>
          <a:bodyPr wrap="square" lIns="91440" tIns="45720" rIns="91440" bIns="45720">
            <a:spAutoFit/>
          </a:bodyPr>
          <a:lstStyle/>
          <a:p>
            <a:pPr algn="r"/>
            <a:r>
              <a:rPr lang="en-GB"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anose="02020603050405020304" pitchFamily="18" charset="0"/>
              </a:rPr>
              <a:t>Life is an open book </a:t>
            </a:r>
            <a:r>
              <a:rPr lang="en-GB"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anose="02020603050405020304" pitchFamily="18" charset="0"/>
              </a:rPr>
              <a:t>full </a:t>
            </a:r>
            <a:r>
              <a:rPr lang="en-GB"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anose="02020603050405020304" pitchFamily="18" charset="0"/>
              </a:rPr>
              <a:t>of white </a:t>
            </a:r>
            <a:r>
              <a:rPr lang="en-GB"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anose="02020603050405020304" pitchFamily="18" charset="0"/>
              </a:rPr>
              <a:t>pages.</a:t>
            </a:r>
            <a:r>
              <a:rPr lang="en-GB"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anose="02020603050405020304" pitchFamily="18" charset="0"/>
              </a:rPr>
              <a:t/>
            </a:r>
            <a:br>
              <a:rPr lang="en-GB"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anose="02020603050405020304" pitchFamily="18" charset="0"/>
              </a:rPr>
            </a:br>
            <a:r>
              <a:rPr lang="en-GB"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anose="02020603050405020304" pitchFamily="18" charset="0"/>
              </a:rPr>
              <a:t>You write the story as you </a:t>
            </a:r>
            <a:r>
              <a:rPr lang="en-GB"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Times New Roman" panose="02020603050405020304" pitchFamily="18" charset="0"/>
              </a:rPr>
              <a:t>go…</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2322386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jpeg;base64,/9j/4AAQSkZJRgABAQAAAQABAAD/2wCEAAkGBxQTEhUUEhQVFhUXFxcXFhgYGBgZGhgXGhcaHBofGxsZHCggGRslGxoYITEhJykrLy4uGx8zODMsNygtLisBCgoKDg0OGxAQGzQkICQsLCwsLC0sLywsLywsLCwsLCwsLCw1LCwsLCwsLCwsLCwsNCwsLCwsLCwsLCwsLCwsLP/AABEIALcBEwMBIgACEQEDEQH/xAAbAAABBQEBAAAAAAAAAAAAAAAFAAIDBAYBB//EAEIQAAIBAgQDBwEGAgoCAQUBAAECEQADBBIhMQVBUQYTImFxgZEyFEKhsdHwI1IHM2JygpKiweHxFbLCFzRzk9IW/8QAGgEAAwEBAQEAAAAAAAAAAAAAAAECAwQFBv/EAC0RAAICAQQABQIHAAMAAAAAAAABAhEDBBIhMRMUQVGhcZEFMmGBsdHhIlLB/9oADAMBAAIRAxEAPwDP27YgaDYcq73Y6D4rtvYegp1fWqqPFbdkfdjoPil3Y6D4qSuU6QckfdjoPiuG2Og+KkrlOkHJH3Y6D4pd2Og+BT65RSC2M7sdB8VzIOg+KkrlFIORmQdB8Usg6D4p1copByN7sdB8Cl3Y6D4p1KnSGMyDoPilkHQfFOpUUg5GZB0HxSyDoPinGlRSDkbkHQfFLux0HxTqVFIORndjoPilkHQfFPrlKkMZ3Y6D4FLIOg+KfXKKQWxuQdB8VzIOg+KfXKKQWNyDoPilkHQfFOpUUgtjMg6D4pZB0HxTq4aVILG5B0HxXMg6D4p1KikOxuQdB8VzIOg+KdXCaKQWynfUZjoP2KVdv/Uf3ypVyyXLN10GrZ0HoK7NR220HoKdNbro52OmlTJpTVWFDppTTJpTRYqHVym5qWanYUOptczUposDtcrk1wtTsB1cpualNFgOmuU2aU0DHUqZNKaAHTSmmzXJosB00ppualmosB1KmZq5moAfSpmauZqAJJrhNMzU3NSsdEk1wmo81czUWFEk1wmo81LNSsdDprk02a5NKwogvHU/vlSpl46mlXNJ8s3XQWtvoPQU7NVa22g9BTs1dC6MGifNSzVDmpTTCiXNSzVDmpZqAolzVwtUWauFqAomz1zNUJauFqYUTZ6WaoM9cz0WFE+almqDPXM9FhRPmpZqgz1zPRYUT56WeoM9LNRYUTZq5mqHNXM9FhRPmpZqgzUs1FjomzVzNUOalmpWFE2euZqiJpA0WFEmakWrR8A7IXLwD3ZRDsPvMPf6R6/FbTB9nMPbHhtLPVhmPyda5MusxwddnZi0c5q3weT5qWavWMXwSw4hrSfABHoRqKxHafsubANy0S1r7w5p+q+fKjFrITddDy6KcFa5M7mpTUPeDqPmnhhMSJ6TXRuRyUx01ya4D0NcZgNyB60WgogvHU0qZeuLmOo+RSrmlJWapcBTh+Ge7ItguVXM0clA1PpUuHwrtba4IyIQGMjQnbTehfCeIW7LMbzOc0StsBpB1gy6/nVizx7CrmC2bzAwRmZFgiddmI0868+X4pki2lD2/wBOqOlg1bkaTAdl8RdBNtQwCd5oR9OvwdDoaAXbyqdSN4ojwrtW9oLds4bwqQhYuxzaCFYAjMIA5VmMbjQzs2RFJYtHmD05U4/iGWXSIlp4JhBsenIz7f8ANNGL0mDlmCeU9J60EuYgTOg1Oi7eZ3qy2POXIGARsrFTMExvA3MjejzuZv8AwPBhQS+3Ludvb9aTYoRI2kiY00+ddR80KtcRIBBYQxGZRMHeOsxrqdpp63yELBTlDRmy6TEgTG+59OVD1uX3+AWGASN3whhqC2WRr4o2jf8ACo3xIHP8/wBK0fZZrlsDNcCi7DW4CFHMOALkjRQQZ5iAYNZjGYxRIDQR6RM6aZRynnvG1Yx/Ec7k1fwW9PjpMd9rGwMn0P6VwYk67aCdZ2mOlQpcCXV776WXNlkCQynKQd4mKgZnKhyWyzlzaQSK187l/wC3wiPBj7BB7uUgNGonfl67U/Dt3jZUgTMSeQEmSYqFMAWt23RnfM2RtV0c6oB5Ecz/ACt0mrGGtW1RX7q7cGYq5LEbpKlSmggg6bwNudHnZNfn+EHgq+i/iuC3bbgMVZSCQUMggLMz+9QaF3AwiD1+7OxIPPTUfuavi3aaQRiAS2VCWbKAWYSZUHwgDTWS2sUMvWrf3X2zSM8kjkdhpvWa1k7dzf2RfhRriPyFOGYDvVdjetJlUmH0LHKxgCdScpHrFDnun9jynrU2C4ahIDi8Wyk5UXN/dOhJy7TpUuIsWrbq1ksYXU3EIGfKQ415DYaesVUdU75yP7CeJekPkod43Q66/Ty+fI1Lg7bO4WTqCdQBMT+lGOH4W062ZvWVbI9lg4I7tGzeJmnxN/EaI6Cl/wCP7u9Zy9zdW1MFbghl7wv4tdPqjTp5UT1LrjJ/P9CjBXzEz126wnyJ2ZP+antXJRmPIqAJEGfPYbVpbfBs7fY0GFdvCUuqwUHLnY5j98nPA9ANapY6z3WSz9nHeAutzMNC2yxB0gGdeflUeanXE/kpQj6xABJmdf8A9gj4irWFw/esEM+I8m8vLWpeIYV1Hd9ygdWgkQSxgkzrGmg0imY2xicKypcRkbS4BsROx30OhHXSonqW4tRly/1LhCKkrQdXsvbRLmcOHUgBSxgzpA1ktJGgG0mtN2b7OKCtxwfD9ClmJGkSZOnpVbhPEkUReLlphLhbNmY6spYr9QWJM9K1djH2tUCuH03ZdNAdh/ZPnXNh1Dits5W30dE4QvdFcIIqAKZcv9aH4vi1oABXtq25LtIKgmY2+eVUxibjoWtvh3EA5g5ygEbyAdDBM1uluZqs+NLn+GFWuA1VxIMEESCIIOoIO/rUKrIXLcWYXMQQQDKzlHMRmiY3FXbCaMLj7fSQs5t+UiCNPmqacegjqsT7Z5P2p7FEMbmE1Xna+8v93+YeW/rVzs32PwmKtsz37llwhcC5ly5e8uIAWABDeDX1rfY7DKTKq59GVZ/AxQDtFge8yAYdm0ktnM76DQiYljrt71L4dpP7GGWOOfMGl+5mOG9lMMLp+0XstkQQ9pmdrnkAFXKPMk786oY/stbN5Vs4g3LRaM10d01tZ1JmVMDpE9KPrg2k/wAG/aSGUKgJAzJlzaqZMknfenYngrDDyrnKzKsG2ofQqJ3zAQAZ058ya2lPGlyn/wCHAnK+xr/0cYQb4zXTYAjUdYE12guJ4eQxBeTPRv8A+aVZ7oe/wVukZHDXEyOGUlsoKNnC5SCJ0I8cqSMsjrrUiYO4UF0Kcm2bcbka+8jXpWwxPBrgtWu/w4CKCAwYswVhJ+u5lUTqAABJOkmmYBFtW7hVXuKhM2ydEH85A8JEgxHOaxzbsa57NYyU/wApm8Nhrq2jcFsOhLIZBYKcsTJWEYzoQd1O0Cq+K4bdtle9tsmZQyhgRmVtiDzFF8RaGdoQrlYaF1j6gPqAHUfPlWp7Tdorxa2xJDW07lnUyjFJUlWETIykjkaWKalJRY52laRkk4TZLnK9yIkLklgCJgsIDH0Amr9/gR7oAWn8MuGYIrFd9w5JHQRpJ61zCcSAuZnzaqshTuVJgmfIj4ozwu0LuLsXFUrb7wKxL6lcwzST/ZY7RvRLI4xafZW22ZmzgrLyoc2hu2YZy0aeEEiIk89Zos3Z1LMlrpuJlkkCAGBKwQDv+o3qDi2ANrEPZcDMCWK5tRCa6tAIO/nVDg+JQXALjW1tk+IeIRpoZTUwYO/Ko8a/TglwfuaDA8UtZDbZFAyuucgSBA5AAx70UCqLPgsq1w6E5HHhj6gVcAGY2FUOIcFCW89g+K2iMtv+szrdGsEDcEPpqQNeU1c4P/5c2iQLwtKugW2up0AH05oA19q69FlU23X79HNqMbXTKtzvTlVkLBdlbMwEeRJ0roPgKmwsZs30LA0M8h5VdtYnGD6kM/2k9Oq1BdF4klzrryjl5AV6ygn6HB4jXqQqLRsm0bQgsDOZtN9gXYbmdopqcItsoRcygGd2blGwtRt1NKH86RDcwfk1T00H6AtRNdMJnAXgqi05XLbdF8KoPET/ADOBz6ee5oM+BfDqe+NpwVYKrXUbxGPFCaqem3Op1n+Ue9WbN24Niq+ij9K5pfh+N+hstdNdmfwdm/mJFpH8OggGYK6kxrqPmrF29Fm8DaaSbkMucS24HhO2ux00E1pBfcjK2JugcwrEf70/CmwoIbvrgM6FgBrvyrnyaBPo3h+I1wzNtxO25tqFYMxtgAEEL44P1CBIEyffnQ7HX0yeFsxzCJtqrRl3zDfpEVu8TibTm2EwwyqfFLFiw6a6Dc8qbguymdVNq1luFvFJGSOUZgZNc3kpRNvPY5Hntq4RBBgg679fiidjGoUuB7aXLjAQwuaoSRqAPqO/PrXod3+jw3ATicRbXTQLvuDGkACQPisXjOxWRjLoy7ZZcdY1gxWflXPrkqWogu3RW4bxDKly33LNcLCHBhkgmYMgTtpr6jmTxve4oNdE3Gsqpuh4JAyjcEwxkE896jxPCna2VBBYkFj3w1IthJytbA+mY10JO+lVL3Y7EtAtJcJEA+NGMeWWDOlQ9HlXoC1GJ9SGcZ4xcxFuHVUy3CQoUBVlAkLyH06iedFf6McZcXFwxXuoNxiUH3IAhiJGp5daO9kexWX/AO8W4tzMXAeyWtTyBlvENNtPWpV4LbsG6bbgs9u4utu7bEsQQTMgDSJWpx43vrbwXOa29nmeNxGIunM0jfVQoA3JGg6k/J61r+xuAe5w3G+Es9w27NsTzlFEf52PzWYxGExa/wANLNxkVs0WybgLEAE5RJkgDlWnxeJazwq3nR7Ju4hiyRlZcmYbEDKYCHboa1UNt+hLnaXNmOxfCL6Xe5cQ4YIRpIgDeOmmvrXovAMLikxmGwl29bKJbYhbeU+FoHiIG8kGvPL+Ps6jvn1AJ8JO/I8ydq2/9Gtoh7uIVu8i2oTQrJljuRzKgeoPSpjjbkrY5SpMy3GOK3Ptl3JjbiobzhYuPlVc0AkQF26VDd7S300TGO50+6p2G0tpB60sdwa5aYl7cAzAMdeRgfIoYliBBXny8gfPf9a1cXfZKr2PTuxOObEWWd7rM6yWUqqqqqpYkMokyAdOWlBuF9u0J/jKSuVoKETMaTMQJipOAEWOEYt9Qbqug6+Mra/9c9ZHhPB1uuM2YrOdwIBKzJC7+KPI70PeorklKLb4CeM7aMXJCW4/vHpSoJe4JLEjIonRWuJmA5A6jX2FKl4r9i/DQTwOBxmKZTcF6AJBZSV0GnhkH4FVOMriA8xeUBcpJtNZDeGDIYS0wZnqafb7YYwqFFxlBGkd2um24g8jVvh2AvXTca4QGtgMQ5zOwMDwzMmPMaVrm8FrdJkYlkToFWcLcvmW7240afeJ9+XrRJzfawMMLLkK5cMVIIJER6VLfuY1bhRVZgIy5QACP7oGh66VK3aDHWgVJIjQjLb+CYkaU0tPsW1g/F3con4L2HuXT/GLWRyMByfYMI9Z9qt4zs3etMowtnF3e6fPndVW3mHNVEgjzLe1Vr3HuIQJukltY8I05HRedVsX2oxtrR7jiRzKwfLbWibxZF2RFZk+TV8O7BuyziMJbtQNM903ST/dBIA9/aquN4HibbFcLhJjUMq2wPUCZ/KgWG7UcRuGFvMZg6MYAIkfdPI1pcJd4gUecXdW4NFQT4jz1ywonmTzpeLCEOH8CeCcp2/5Zb4HwnGtH2mz3aETOffp4FnfQaxvV7jPFsThRlwtovInNPhH+GZJ+KynaW5xO1dK95dygTGZyEG8SoIMQI15Vn73F8bJDOT6i6f/AIVSzxlHlkPStT3JL5Nvw/tFjbmmJtJH805T8CZ/ClxZ3j+DYNxj5gAeusmvPrvGsSsGRGg+l1/91E1JiuO3gnhuSTpE/pWscsVDhkS0jlO3Xz/ZsuE8HxzmbuHVUnViQIE6xBOvtVji+AZFJt2859QKwVvtFjHgI78gBnbcn+9Wi4dgsTeKszXMseKW1J6KSenXpWfnoQVSkVLQ75WkkVE+0T4kUD1GnwaufZmI8Ik8qG8cF21mALSreElhBU6rMHod6EXeJ3l1zyOgLTt1mtMOvx7a3Pn3DLo5X6L6GpwnDcYzwLax0JH+xmj3/jCo1XxRqOU/pXmb8dxBQQxBzN95toWOfWasJjbzKX73QQCsmZIJJ320iiOriu5P9ycmjc66X0NdcfGK4K92qjkIg+sia0OB4ndKjMQG55TpXldvid4hlJGpWDJ2kzzo+LOS13ly8IgSqNmYTtInTWo83hi3b+456KUkul9EajiOG4hcb+FctBZ01ynymQfzo5hOFX+6L4ruQVAANtpkf2hED2/CvKr+LuorMrSCsSW2kiNAZ96r8Ox7nRmOk6CdoPWs46rG25KRb0v/AB2ujecc4VfIJs37SIRoIhtuupPtFFuyuOxNjS/ds3ByK/XPmYAP515Bjb90OCNB1jl08ufzUvCr7l4YgxqI9actRB25ewLTSSpP45Pc+I8TuXchFxIYaDeIIMtGoEaQPmszwHh2KZnb7fY7osZW47GAT91if948qzMt9lvG20XJtgAbgF9YjyBqXB8Hv37bW7Ym44MdC6gnflXmQ1W2Sk5dvr7HU8ClGqNbxnhrEQmLQdGDo+nuazFnheIS5mGPOupzAlSB5FyI5cq5xHsffBZbCEd0im5Ozk8w2w9OWtZ+/ZvWsudgG5AkQF1kTtrIrtevxz+v2MY6NwTSZ6td4jgXwws3zbDssd8ipKtGrDNmjXkSd6x2L7IhWz4fiaZQZB+gqeX0PE77Ac6E4uxccL3IGo8MxqfIDerOB7M4u4wQrCkyZ0gxHIbfNR5uKVyXyXHBL3+DuJ4Qcpz3kusfv7+xn867wbs2zPDiRllNCdSemk6AxRPin9GuLtJIvLESwA1BkaDXXy2otiuF3BhbWS5luL3ctIBOS1sNSZJK9egrDNmxy9zXHikuwZgsH3NxrGIJuW3EgBYgqdPIRryO9S4/gOAOnevbMFoKhhA30gfhUHGruIRhcLE3CphlbKQir4swj5oBxHFu1vvLmXMVzBlGpUjmwEHTzro0+eDhXqYZcWRTtPgff7L2SZTFIVMEGCNI6cq5Q22boAGVdh9W+3PSlWqm/YVT9yhwzjRSAEtmNpG2089q12D7fXUQ5Uw2kZS1sT0g9Rl09q85tIB/2anFsE1584bndnSbbEf0k49swBtZSAdLSiBy1HnVPhPaAuztilN45SVUHIGIHKNqz9vCAKSWjlHX/ijWDwwOUkgMLRIBESoBYadTBjTWlNqMeRhHHXLdxmayrgBRlBafEOmYbR1oJi77m34yFKkldOQG0ctTvVsXxDE5QDtrtQTGcR1gkMvIRt8dKyxym+uhBTA8WxGHju7oaQCTCmI5a6R1oh/9QscGI77TaIU6QAdY5xP41kFcMAqqQZMnSD0jSZ99aN3OzLjCDEwcjEhTI0CnWfPXatZKN3IaTYrnaDFXmOa+2rDc7Azy2jyoXiOKXwSDdcwYnMT161Yt4QRvUi4MExVqS9yVFLoovcZ1lnJ5wTMf80ruFKwRqMqvI6MgYD1g0QvYAAT+dWbinSYIK/gNPbasnl9uQB+BusjgKVAOhYhSACAdzt6+tHeHdrb9h0W26wJkZEynMCuoC6wC3zQHFWwoMVzAYYjxc6uWNS5Y7CPGeI3LsB3kKGyjQRrtoBOgEAnpQjF3WgT8dZ51du4ed6YcKOgojBIGMxot5LeRpb7wIMjnv7xUtgDuozanU6bGDp5nakuGHSrFrDjIxjZgPkH9DTyNUADzsjKQTvPnR65xRTaUZn7wKVJ5Fc2YA9RP+1DxhCzZo02FTLhvKiSi6sERXL8oIJDTJgnX2Og9q5w5D3g5iGMeiMRVj7N5VYsWijMIM5GgdZ8P5mhRVUBXxGJFwZcsjf8AtKT589KJ8F4fPdspUk3IuJJzqoYakERrJOh5GhtvD5X7tv6yQCRsCdfeBFEeDY17ZOWIaQdgSBMQdx6UpRTjXoi4nMHiQvjYsGV5RRueRzcuYA0nUmtzwy61yz3lu2C5EPEghS0AARz1EjX1qnh//HMlpnt3RdEm5IhJhf5dSuh89a2XY4WPF9lVzZJllKkw0CYnU+XSYrhyxv0o0VpEPGuzVs4Yur3GuZQMsSwOu4HTz6V5te4ddsBkPhEhsrKpUkHSJmPP0r3e7fC2c1pcmYnRhDQPXWvO+0d2eVaqDTSFuvszOJxgC2VWAUGpyyxBGaJ6AsRHlW47CcTN11QhWHOVHKvPeIYWD08ObyiCffajXYbiDWnzDXSdoPrroa38OG2yNzbN92v4hbsxbObTxA5jM785BgnnXmnFeJnQW7siZAuKJXSNDEDYVN25413t0mTPSI9fKsjeuk0LSxk9wOdcBtMYbtp7d64UXwK31sWtgmVTLoG5ksRO3Os9xO2pVVtXWiArAsfCsncE+Jecf8Vz7SRuatYa8jHx2w06a6fjvWnguPTJ3WRPw150NxxyYAiRyMNqPQ0qLXsKhMh2XbQOYGn92lWW6Y6RkLdmrli2AJ6bCN/eeVQ212q8mFZkBSDvOuoP/VaSkJFHFNGn3vOefIdK0GH4Uq27d5ryuWAlFWIE66ztuNhJFXOGcCw3dFsQW7zKfCDGVpEafe22HzVG3hnzeLKojL6wNIjptXNLJui0i645B3EbardyPsGIOh1gkbAjoOdULhVVjLlB3B66+Q9Patdx/CJmRjrntW2BjnGU69ZXpzoRAkmNSSKvHKo0Kkh/BuE4U4d3u3WW4IyLl+qZnU6aaH0894rV+4bYsh3NoGcpYlZ8l2UelTdx11qWxanRaV8ttgV+6jlSNuii4Ni2WIOmnrtVS9AfJIkHWP1pLIvQVFVL+430MT1q1iLZa0rxA7x0jeBlRl+fH8V0Wh+xRJMNODukCSlxWgDWCsCk5RuxpGcNuTry1/Spj0G1OAyCG0b7w5g9PKo3uj38/WK23CojuXdCZ06mu2xmiJJO2mtNxuDYuF3jU6aT6T0/OpuHkpcDMdBOhpp8chTEqjUTrz1o1wrhxvp3SkBmuKZ6KqsCf9VBbtpSxMhiWYwJ6yB8GPai3C2Fp1ZVymfCxJCyQNxqQJH4VnkurRUVyWcLwoEQsblV13IPLrWi7S9iXtFO5Uwba+fi5+lHey2AVcue6ixsApfmY1c+nLlWp4nh0W2ftT94CSU3UAaRIBgmuWMcjTbZVI8U7UYabtuCi21QSZGZm0nQcoK/uKo4m6WutcE6xGhECdYPPrWx44qDS0iIvWAoj1MVkcZbAPjfXTRVLHXbUwvwa7MGNuK3ES4Bl4w2eNZJPMyeekTGtSWcao2jnsIH4VZw2Gtm4qlDDECXaPfKsH2zGoLZefCRb/8AxoFOnUmHPya7PDikRuYQsXnADC3A5FoUf5ngfjW57C8aLXlV3UxrAJIH+KI+JrCW8KzogyMzG5cndvu2+cA/INabgdlsP47gCgabidxyHqOlROCroLNt214uwlVysduce3U1ksSEVBcuux28KA6SY+8eXpWe4vjma4+S4zCYIZjm08yda42Iz21S3aJbNABdQDJEHUdZMH2rlbTdPgdvoMYe3Zu2rkByoAhtJBnVDrsVJ9IO/Mhh7QvBk7u2mVJV0BDCBPiUnUb+hqfG8ATDcL7ySAzKWMzMlVGs/TPTrQD7Y2HKuHglfD6HSCOo21rOeJxdp8DM3jriljL8/vBv/jI/Kh2KTKuaQQSB4Z0JAYSCByNX7F37RcZVYd4SfBJBJ5wC0HntXOI4Q5bylSCoD+mRsoB/wOf8or1IdGbA3fCpLeI10/CqhWn4cEMI3kR61q0SXrmJM8/ilVziOGdrjMubKYiCQNhSrHaUDrFnQVZS0OW/WpcTb7pROp00G8R/181cwFvOAQBPQGY6zFcG/crRouSKyjHYn5P61Zs4frqfmrHc5Tlbw+R3I9DTLqnaSB161m2UXcXBwqMR/VM6+za6+QgfNAMFqM3TX53rS4LCm7hr1szlIkGIIOh09cooNhuGZSwjwKzqJOsAkAk/GtG6KVtgxqEnUiRyotg8BZIzNcZddgpj5jT/AJqrYtlIDEZuWkAefn+FG7uFVraq5jKR4tF112nlPOufLyquvoVsfqWUwtkMCpOdwCY0MRHPyge1d4D2NW9dd7kqjSQecAwNYA0HlRXhlpXyLAdlKhygZ21y8huAI3NbZMQQVw4sPEHxEQvOCSuw09dtKwwY5c8/6DSR47h8CpuXSwhRcdbY1HhVyBrvMRyrtnEXLV3Ll/gsRJOklQSNTp1PxXoHF+Ei2DmuASFDC2uWCN/ESTrNYPjndBXyjxEM0kknNlInXQHbauiEJylyWmkuDPjCBszN4iz5jk13aTyjQaVHiMMc2YCIJiT56afNTcPv3LloC2pYDSQDG557Cq94x9d22vkv8Q/6JA9yK9KGG+WzJzatIbcbq3XQCKr3cSvQH186Wa3OiXLh5liEX/KmY/6hXTfYRkyW9PuLJ9c5zMP8wrdY4oztliyLjLKpC/zHwr/mMCpwQFi5cUgjZAW/HRP9VCXInM7Fj1dpP+5/1Ck2OgZYgyYieYHPfl1qZyihJmx7OcXyMq+MjSHYj9I/E1tu1vGM1pcpYwNwefnrC7bb15JhcblXMxE6RE5h11GsaczV5+1juQHAKgA776dd6wklf6F7ifEYkkzIJn39eXzrXL6FnUTEqkSYH0hZJ0EAz1oNj+NtdJIC240ITQb7mTJ25frVLEY1wPHryGsEA/rFWp10iezWZLFgkteUsoJC29QWIgDNoJ1nUUPPGrKL/BsqdBBfxSSd40U8/u1msViZ0GkMpHSBz59aV7Fg28pkspGToBuQdeZ1nyFLdJ+tBRp+I9q2ZApCBV/kBVidIiDHr7+lV7XEgMuW6+dtw0FSQNANSTodjQG1aNwquUkkyR1A/cUY4fwbvmVREm4iqpbkQZOmpgxrWcn7sErLKWg0Z2336xM7mBEcz5U7E2FtTlLRMCdGEkA7byAZ+fOtBc7PqmI7rEMUui2uU2xoCqj6p+ob5oHIxoKy2KxVwrnWIBBYFgDuwOk5jt8RrtXP+Z1Y6PTO3HH0ucPsWbThpRGJDDNmt5coPmTqefh868ox9h0OdhmYsGLzJzEazG4Mn3FazA4Zb6hJtW3/AJVHPp5D1M0Dt4LKWW40EEiDO+aCTyAAkztWs3OKV8lPlcAnEJeRrd8L/WSUZSYOXcGIIPIr5HzrVcE4omKm26DNP8QyEBJUoNG30a5pVTj3Ze6tnOjFsgt3AqsxlGLDOo20ZSDz23FV+xfEMpu2nynwyua2GMzGoA5Fgd/z01wZE0miWgj/AP5+0VkpdUjQkAMJGn3DTMHgbdgswYNKkQ6kaaHSRvpRS06NMLazE6kXHtknrG1NuZ10IvD/ABK4rtU7IoA4jHLmMKY8pj8KVC8RizaYp3bnKYlgJI5T7Uqztj2lzBYRnukKTEA8p8x0EUY4LZy3zzULGbnJB0BAjzjyFEbDASSmbMFkkBZECRqfy86ja5BaMgB20kgdI2ivM2Sb4RtUUUcaGa+WCnRVXQTEzv60S4RbNslritOYAEnwgERESDMka/8AdQXcXJJzHed41/OhfGcdICrGZ2BY+kD/AGHxWjwTa5BNWFxdOYy8h32UEtAkjxSBlBJA8qnsQDIGuujbDWR1/Og2EuO0LaV3ygABQW/ACrV626/1r27R6O4Lf5EzP+FX5WPqLeErjKT4joQVMACQRzO9XMLfsg6qGPPNJ9PKs6Llr+a7cP8AZUW1/wAzy3+irn2goBltokgEl/GdzzuEJy/kpvTx9A3G74bx2IFtfYDQewrV8N4vnRs31CdBH7FeOtj2yy9xmXbnl+PCnwKt8I7VLZFxdRH0ASSSRA0G+pFZpeG+wckwn2ox0XCrC4TOmw/HxE/FZHFY08hbtztIzN/rzfgoqjxrjtxjLTrAI846896D3OKNqNBy8IjTzjerxtRXRMpF/D3Sdbzu+uneEgDSDlDmY32XnVO5eUcx7CfxbSfRaFXLknf99ajg1r4jIbsI3MeNozH+1rHzpPtUF/GFuesaDeBtp+VQZPSaaka/n09xUubYiRr7MMs9B6Co3O8GRPnqP3FK2NOnTz/Wmlo10pAJrpiPeprN1VILSBzGu3Pb3qsLZJ8IPOavWMCSATG8kc4mafBSTKl1pYwf+q4gkEAE6k+lEGwiAyx89Kia+o0TSCfX3pjojw9l4IkhdNOWnWnLhdSZMeY1pxxJPOmFzTDgkNnLBnSj/ZjIbpzXu7KwUOhOY6SJIjfes6jaRyO4q2MNlUnTKTvzAAH6isZqPqK6D/ajiILN/Ee833mb+bfQ8xJJ2HKs0LmYhok5Z9v1qlbJkgHnuea9Jq295SZn6BqpETziRrWsdOmnt7BsmwzshJzEDcHUxy5HTn7UW4bxe5h3tXVguJaCpKtPWRB3+RQo9pHywiW7Ygjwjff+aZ/cztQzDYtk0BI/fKo2Nj6PfcH2qw2JT7QzWsyIUcXPCQGMIFIkATEyI1FeRjigXFs66I7gwAFZNNQBJB136kTU3ALlxQrdyGXU7wzBhA16CBvEyROtDMTwByS6xkHMmNZgwD0PWohHY90mU+UbFsWrgHvEIO2e3/uN64GU6ZEzcilwr+B0rN8Nv3kMBmjzGb/2mrGJxR5qp8wIP4V2QlashkXEsCrXWLWzOky2uwpVQv4rxHw/iaVaV+grNJhO/ugd3buMIGoBI26jQD1rty1BIuX7CEbqH7x/8lkOfmK5hG70xcuXL0rkMm46rmWPvEIoHl51EoRfuqu8SS0x/ZtgR7msnJLsZN/BHK/c8zksIfds7x/gFQYe+xJdcPYsjQK1wM7ezXzk26JTL2OmQpYTzXKmnkV1O3WobeIgSqqOcnxHUdWkyTWMtRCw3KgljWe5o9266ZV8K5smwB8Iy29wdqZbwqqPCEA5SZHxbGnzVK7iXbdidOu3ztrUd26cu8/vX8qzeq9kKwl3wBiSPIZU/wDWWPzVXE44aZTB1LHUAa7S2s7c+dCe8meUbn0/OoXDFY2kk6+36CjxHLhhZZvY/NqSxj3Infc1Xt3/AKsw1g68wCR8xUOHTQ6ax+/I/wDNRhddTrpA69NviKdcgWFV2txAAZtHPONIzHkNdqo3G286vG+5GUsYz5srsZMgy0agAEQD1gxpVC6nT8tqt0VI4BJqUim4Gw25mNNeXtRDFYRcoiQec/v1qJfmoVA649NZfx+ZpqRmjzq8zqKvY0G0qDDtA/L1qX7IAQDAEb/v1pNiTUYaTrrR0PgkTEKpKjoI/KKdcxp6x6aVCuH8Z8gNPM1FjdWyjluapNN8CseGmrZwatlM6g/K71TVYECrNlxzG2vuOXvt71M0+0BHjVAvQNgAfcikTUmPy3BmAyOOY2b16GoLRMa704/lQDp1p924T4RMab+lREU4sKe1MCNV5fHSmPbZZ1336xUj0keNxIqgKtsHYDeB7/lVi/YKgFvPrpG4OlOa3PMDz13n8KtPjcwAujMqkkkbgARrHr+FK+RoJdn+MPZCrd/qmkKSNo9Y0iOv40aTtkli4e5AdSjAz4lJYEeuk7g9KxmLZXbwAhY0nUmrOBsZogbgiT91gdCDz9KU1uVDujQYTibX5zmAuq5YEEnxcvIaeVErdgMI0PXfUfFCsDhwupMknU7AaRoOsetGsFdg7eXT8qIQcYibsFYvhXjOg5cvKuUbxTAMdBy5+XpSqt0g4M63ESywx2G2pj09oqp9ok6naaVKuLYrZDHC6u5P4HTX0pty/A035efSlSpbFYHRiE1adTI25CdPmnYW6GUEk7fjXKVNwSQFS9fXMZ+kAbDXf/iu3WkcpcnIOgA1PrqK7SrWMFRSKOIJmW3n8/8Aup+F22a54Wyj7x57HQaedKlVfqC7C9/DWRJYk8tZNV/s1iJA+ZNKlVKK7NGV8VjViF/QVUxWJOQEGNNaVKk4rcmZtg5EI8R2qQXtYpUq07AmJFJCJAnnSpVDXAFviVoq86Hw+fKhWHffrSpVODmIkTE0zPSpVshjy4iui7SpUUB0CuyKVKmAwmomu8qVKgCRNiZp1oeKFjTf/elSpLl0xsvWMOi/Vqd/L2FXlviRFKlXTFJGZLbxAG5NEsPjROnpzrtKpmNEl3HCfq/Dy9KVKlWVF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6" name="AutoShape 8" descr="data:image/jpeg;base64,/9j/4AAQSkZJRgABAQAAAQABAAD/2wCEAAkGBxISEhUUExQWFhQWGSAbGRUYGRwgHhggHCAdHx0YHCAfHCggGB8mHBwbITEhJikrLi4uGB8zODMsNygtLisBCgoKDg0OGhAQGzUkICUsLCwsLzcvNDIvNC8sLCwsLCwsNDAsLCwsLCwsLCwsLDQsNCwsLCwsLCwsLDQsLCwsLP/AABEIAJcBTgMBIgACEQEDEQH/xAAcAAABBQEBAQAAAAAAAAAAAAAFAgMEBgcAAQj/xABAEAACAQIEBAQDBQYFAwUBAAABAhEDIQAEEjEFBkFREyJhcTKBkRRCUrHwByOhwdHhFVNikvEWgqIzNENysiT/xAAaAQACAwEBAAAAAAAAAAAAAAABAgADBAUG/8QAMBEAAgIBAwIDBwQCAwAAAAAAAAECEQMSITEEURNBYRQicYGRofAyseHxwdEFI2L/2gAMAwEAAhEDEQA/AL7GHFXHRhajHUs59HKuHAMcowsDC2GjguFhccBhxRgWGjwLhYXHoGFAYRsNHgXCguPQMLAwrYaPAuFBcegYUBhWw0eAY9AwoDHoGFbDR4BhUY9AwoDC2GhIGFAY9AwoDAsNCQMexhUY9AwthoTGPYwqMe4lhoRGPYwrHYBNJ5GOjCsdiBoTGOjCox2BYdImMdGFY7EJQmMdGFRjsQmkTGOjCox2JZNImMdGOdoGBj8RcOVISxsNUWMQCSfivGmDtvggoJxjyMeq0+nvhFbMIglmAHqf1OIiUhUY804HVOYKA6k+yn+eGH5nogTDk9oH9cWLFk7Cao9wvGPIxXavNo+7S+p+vTEWpznH3EHu2LPZ8nYXxIdxwHC1bFNPMNWdl+n98KHHq/8Ap+mN3gSKPERdAcLDYpP+P1u6/QY9HHa/4x9B/TA9nkTxUXcNhwNij/4zW/zB9B/THh4zV/zDgezyJ4qL4GwsNigf4zV/zG+uO/xer+N/9xxPZn3J4yNBBwrVjPf8Vqfib/cceHiDnqfqcD2V9yeP6GjA4VOM4+2v3P1x79rY9cD2R9w+P6Gjax3wrxV7j64zgZk98LGYPfE9k9Se0ehonjr+IfUY9+0p+JfqMZ6Kx745qrRaJ9ZjAfSLuT2h9jQvtdP8a/UYSc/SH3hjJ+IczCnTB+/MEdiN1/mPTE4cbAKIVbxSoLJYaJiNRJA6g+2KFjxN1qH8SfY0r/EaX4hjjxOl3xkOe5tINSmFhoIpuLqSJ/nibwjmDyKMw+mo5kCDYdOkDb1/PCqOFy02NqyVdGkVuMfgX5k/yH9cRjxWr/p/XzxTeK8bFDQxBKOLMOhtv6RP0wxwDmHxwS4CAWBJjUTsoHUx2xbpwxlo8yvVkasvH+J1u6/QY7/Ea34h9FwHUE98LVTi7wYdkV+LLuFDnq34/wD84Qc1V/Gf92IIpnHpQi/9/wDnE8OK7E8Rkw1qv42/3f3w1UqsI1PE7S2/1OKhnOdqCqTTStUPSKbAX2JLQQPljPM/xfM5qoNTyQZA22/h/wAnFWScYIsjGUuTVeLc1U8udJaW0agQ1tyBMHviLn+caqVUCFtIQF1kT5hqsJ83li4teOuMvoUa5zEuYgQWa9ri36G84m1cu3igFo1TpNiBY2gkxG+MsuoTdMujjo2qlxZ2pmorsVC6j9NVj1t2nAnM82MmXFRKniNA6nTcA3MQp0mQDBOMqXNOa7o1Q6llzYXkCYgwPpheXrMaBuwVlJ0rAvcXsZG0ARt16Wa7WyAob8l5rc/5hoSnaoWUAySpJgBe9yT2iMWGhx5/ANWq70wh0vrlIYbgAm/e02xiuXzTllksSGTc9li/faMDuLZ2prZXqEj4jdj+Z3tgRk0+4ZQNzbjfiUmqU6pZQY1EsACZUSYt5jio53mbwvhrFyVBAWqYUTJUNqJAMRBOxIgC2KEConUZhQPe19/z6+mINXM+YwSB0H6OJ4zfCAoJGqU+ewSo0sQdmLzMdfhHpv3wSyfMFGuxVWOv8J3PtGMVrOdSyWCki43tO1/1OCyZpKel2BkCAFgLFrERax29MJ7Rlg+b+QfCizV8vnUckSQRuCCPzAvjzO5ynTOliQ0gaeonaRExtf1xneXz6x4j2WQVJVYmRZhIkddtgcN1aGZqVgSKjAkanCs3uTA7Yth1jl5bgeBeQYzdOqS3mkSYBY/LEatlagFtP6n+UY5qBLSlX5SR098JWhXG7SPRvRe/qGwjVlt0EyWk4UFb1wR+zgk4cXLjHas5WsHLTb1wsUTgmtAYdWkMTUDWChQw6uWOCq0hhxaQ7fwwuompgtcqcOrlMFFp4WEwNZLYNXJYcGRwSVMOrTwrmTcGLkMOrkRgmtL0xVeb89XBajRRKkpdVqAVRrOlWC9LnrIO3tXPNpVjxg5Og5TyY/4w8uRHbGecrcfqZViMxSqNI3B+G/YzJJnqOm/S+8zZjRli37wMbBaaszkmbAIR9T5e+KcfU643wyyWFxdHi1qHjCjqBqETp3ixN+1h/EYgcVr5pAzU6CeGvVy2oxu0A2XpfuMUPK8Kr06yiq/gVa9PWEcmGCkEqx0nR1MN1S9sXTwqudo5ZdJSrr/eVVtoRBaCY06pXyr0npvV7RJ2nt2LfArjcqef4yrj95TTzN5ipI0mYsDIJjs0TPfBHJ8FzHgCt4firUUkg9AwubG4hQQY9PTAr9o2QpUsz4VMEkUaZLRIZizhiY6kadvW2DnBOa1ThlKjr0VCGQEbhVKzBv8AjUbXExEYzS3b1s0JVFUB2yirRk/u3DghRIsSLsJPyg+4nBKhxDxquXpkaEWFaou+kMfOTsCAfzwGfI5habVzqekd33AMggmQY+s+2JHLGYpjMeG1QoKiGSBqgmfKOxIg79RO2M8o3wWVYUOZSHYmo9PUQhZplQ3lJDAzvsY3+RgjM+IFBIRkPkIF5kbH1F74K8zcOpUlepSrMypp0UyiAG8NN569vfAfgOmstWpSBLU2EUTq0+rbTBja3bEkptpg0Gq8GzANFPFZQ4EG4E+sTgkppnZlPzGKjwrMVwB4tGYMbaRAEbWDSepvY98TqlXV/wDCq+7gf/gscbIZZNFDww7hz7XQFXwvEXxYnRInvt7Xw549PTqUqRBIv26YrSBaR8SpVCqstAJiBc3Y7RvbbC6+SzNXXRoqKCTCsIYxAMwzW3PTpbfEc5LlEWKD8zKMzVrq9On0dbaTIaAQJkCNjiFSUCVaQ06TEWubm239cWviXJVVqZpmvRApz5wnn7QCoLkdI/hgOnLCU0GnNU2YavLpeTvF3VQL7mfliTTnHzHuKZFauEZQp1gX0k+1rG/sdu2H8r4ZYqHIcSSJnTOwk9Y/LDdDh5rJrWsixeGQsWm0COkidxv8sSP+i2rmpWXMpqJBKLJYG0iI1NAMCB0xVHA1u0HUr5A/B6a/aKoViyhSNfv6/X6YlBUVPi72m+6z69F+uDmT5ZYU2Bq5fa41aXeQZJBAM9IwP/wGqFJamZ3MENudvKTJ8q7G0CcW6ZLyApR8mD6FRZNo26dvbDVXOZQk66UsCYLE9PaR9ZGCfDeB1ahlqdQKhIKkEHTFjqgiJtse/XBCvyvSqK+hKlN1Is/mW9xqcBSBB/DPvinI4p+86H3fBTeIeHpDqpjtqkTvtJg36GMMcJy/jVdMxYsZtZdx6GJ+f1xZuJclZjwy9NqRpRcrrHz8yi295jbAjhHDalFmdhEKVB6T3nYD19MTXHQ9LJVPcLlcqphVGpYtdgYO8nqL3wnO5tXB1KBMEmImD5f6/wDE4DZ/NhYDBTPUbxYjAjO5wvAjcfmZn0xjWNyd2xiy5vOiCGK3XaNwAf63HthrJ8UdHVzDLq8u4tH6jp9cVyrmmEKbxIvsR+gMKoZltUNEEQSRaPXvhljrcJZn4jTJnaYIHsQe1/74mZJqjCVllFo9YHSbW/PFWXPU9ckbWU3j1tvsT3xKyua8o0iFvY7++2HU5Lkhr2m+HFp+mJIo4nJwx9OrQY9v5b47ryJcnJWNvhA5KZw6tE4nPk2USVP8PynETO1dK2dEPdytv/K38dsVvOkrW5YsEm6oUmXOHVy+IY47QVV1OgeLwwgnuDMR7T8sBs/+0LKUbEGof9Ex7yYn5E4r9oTRZ7NKy1Ll8OrRxQm/aWqImmm7EKAzMouYuYht4LG/t6e/9YtU1sKN30j4jAAkhlAFyQRMfhjecZpddGti1dLT3ZoIoEAtpOkbmLD+mGcrnKVSdDBtO8dJn+hxQ35mrgqKdTQukKRJaZMkw02i298P8u5khnCO4JOmFNMOQJ8x8RlUCAxPUdsV+3apUvmPHp4dy8ZnO0qYJdtCiCSw2BMTAJMTaYxnvM/H8kajPTy9KtUQyHZTEzdzEMYtcdotiJzNxZHPlrPWqK0FAAdiNyrMrekQbbdcDKaBgj1IFTdYGqxtDRdOpJNhHrirN1E7pcDRxxT2RauTsrla3j1Komqtd4a4lSwZCAfhIOwmRA3xYjzbTNLWh1balYhdM7mdJJi+3ptOKFy/kS1SqhYgAhiFgq+oEQZBBAiffBD7E1FHpUqYZXJ1O4VmhhcAkqVHoLDtiv2lJ15jugDxHifiVfERtROxMkgE3J7gENYbDfcYtPLvGaupUB0pHkBampqWKxDkHeCCpO0RGKnxLhrJ4opgFWp1C2gEimQgCqTqgTLQO98FuJZCq9JKlHTrC6gnUhlGoKelug6+uE8VKSnfIFsQudy9VzXchleiBK3sHPlMhRZp/hcnAWkaJoKr02FVAWWoraWHmsrAgqwke/QEYbqV2VlNVyxcWBuU+VovP06nC8tWBBEqw0k26kMY6nGhtyjZOVsP0eK11Q0ZRaWgo5MjVqJuCBvESDby9JnEXJPozNNpJKEHcCYEgT3wqqCUXSG0rJZdwCxB2G5EHbuRab8F1t5Q0i0RsR03t1tGLEnVMYLZ7nCo2VFFVlKwZQSxLKLeWIAaNgZ7bxdjkziL5cPoglmAMqTZVZpFwRt1ER7YgZDgtVV1OpXQCRqMSLm036D+OCGQySuKBmFaqU27oSIvFoj5/WRTVBdOy0ZPmeq7fcaK+mNgUCbapt5mUzF9MA74sdPi9NQyVUuWBYq0kKNlQeUySLna95iMBMrwOks6Q0NBNgLiL3BF4H0xN8FCZMSNiCWI+SzefTocalim+TJLLjXCPeJLSr1UWm5Y11zIdZgoaqHcmy6RAkyLHfFnzfM1FWZGdyF1LHhtc6rH5AAT6nAjI5DVURtJAQ6gxgKTpI+Hc2J3i4G4xcKeTWBNzFyQJM98Hwow/VuZ59W5bQ8isZXilPMVVSmKhcm1yu17+UDYTJxOzPAcs7FnorVc7xT1Gb7tAPU9Opw7xLI06X75QFdLggxt/bDVPnRAY0VlUDooaN7WJ/RxMsItJwWwenyylfiPe/sO5PluhTZXo5XQ9mDAadrXmencfyOCedSpVlHohTEytzv0bRA9pnAtOdaZHxup6aqZj5lVI/jiTR5zy5F6yg/hAJPp0H5YpjGSqUUapuDuLf7EN+X1YkFnkCYaCFmYJBgG4/hiLU5WpMpDimxvBUr8rkT+ow9xPnAFT4Yqn/UwFMD1kwSPacOZOjUeiKpqQSJKxI/kfnjXGeXmTMGSHTx2RG4fy5TpEMtKDO4v+VvrgzlFSo/h1RDmdFRfK38LAwN46YgUUqzbQTJHUf1xKGYrJco1uqsDHyN/4YXKnPnkPTzUWtMtjyplsxTYeL56I3Z2DTPX7pFpkkDbFc535bp16T1EqaDaCUJU3PqCpkzJmYjFnrcZWopRjvuGkH6i+APEadFV0s5VGYBpaq1usDWQ0x2HXHMzYpJ20daGSElRi3FuVcypHwMpUkMKqGw7+aREdvQTiu/ZmCksCItB3t/HG/cW4OMw4VkpGkV0hl0oQsGDAqEjfqB0FsVHmngtChTLUKuWelGgxVEhrSGQsSIJBlZjeBgPVH1A0vIyo0y07SBt3HUz6fzxL4VwfMZyp4eWpNUf8K9N7kmw9zgrmMoCfDUBHfTonSQdQMrIB1SSukjbzYunJFBaOdQM1FTliA7NTEw0wFeRY+1pjCPJVepEZvnuBZuhHjZetTkwCyMASNwDEHabdL4l8OyBVDUdKhUkAaBc2mbmIjrj6mzmWWoaTn4qT619yrIf/Fzik/tC4FUq6alD4iYYD2MHY+30w2W1G0FoHZfmXLCvUpFHAQAh7EM1iUF9xMbxY3w3m+bMoBVKpqqgQqNqhomJgFRcnabetgv/AAvNeGftFbLIouzFGewNp1MiiLDY4rfMPF8llqbinmGrVYsiBaaf7qVMN/5fPGjW2TSkC85zPnqhZART6CnSZAb9BeSR2uYxAyfD2zKlmChSTLlpMjrKkxI9O/ocA63GBW0A06NE0zIqJr1b3B1O2o2senzweXnGuzaadR1TRBRaYMqgJi3wiJJMA2kzFqJb8gpIJ1wafkQMyg6RUJmw6Xgm0QxE2OB3FeDLVIDVCCCflMbk7n0Aw5my9Smj0FLGQGVg3weYEQamkrcWADC17YJpw2m9DS6uarDSyqy338ygNAtpidr74o8SMZXdEQH4AaCsy1dZQADVTcLoYGNTEqTABO3fEziuadHkOalIgDWL94VhMzAiRuMEKHAH0AulBo3167/6mEkavr6EYr/HQ9hU06QwAWmmlRv8Jif4nfETjN6YvYk5Wx+pTYOtUk/FCiVIJAJ02gWiIt0wUyPFpZAhVWcM1So4hmI3tBI22E/D0FsB8/kWQZeoFqCmzqwikygTErPwsViDfpcYubZSgANYQgM2gsQTex2sPUC2EyUlfIKGOFcLbMv41LXUCtc6EVOlizkeWwkTPphH/TlQLSWrXy6VZeShNRQDeGVVGqOl7e0Q/QzNBlAplUnUQLQQvUbATAgd2jc4Xw+tr0nQWZiQCtyFIkE2BE6RtO4ucDdf0Okq9SBX5VbUHTiNSTZytHw1hZKgDxAQLncdcN5qmlBIfMVMyw+6zMLbk+WZt01DbFqbghf92wpiSCfFNoG+wImMPVOQsnSBrVGIRPOQlpi92JJI7KNIM9cMlkk97r5CtXwZxS4iai5gJALajo1N98BQANJmIg36j5EeB5qshVGpqqCmFNaW1SB0DgETAnyxN5OF5fO5WD4VWlSljZVVT6AzN47zgFxXlp6vm+0Am+4NxvaABPyA298I5qTaey+ApIzvB6OZqsRm6YrElQiguz6jpAuVVTeDG82EmCPyFEVKnhIVG4J7Qb7D1xG4fkPszLWANYhrAeWCO5kn1gDcC4xJ5X4VWNZqh10ihLRpPnm+kfiFrieuNWPJGCtvZBvakGG5fqo6+FS8YAgs+sIFB7lmABjYk72NrY7ivBq1PMh3o6DXqA0gHViWGkMCFJEmoQYi+ob4O8C53pUq5TProogElKQYqrsbAQwZQALial2F1GIvP3OWUq1smcrPh0nLTKwJamfhFwfLN7mcadSyPUgRdKjuZUaklRatSo1UjSKS0wJd9UAgE6ehvE6sM8oogplg3hw0KNShSSFEdDMdZ6DGjcd5i4ZRpipVD13rA6GamrMQhKlgrgKoBnp0OM7/AGaKwpOuZ8ekjMGVwm4A3JYgRbeCb2jCqT33+A1RLBluHeHT8TM6fLG7ay0gmLnytCk7geYbYDcX5jNJD4IXSDGrrfpEWG3f5dbnxPlpnqeCrNUABZz5VlosqgGwjfVG+Kk3JFV1KoHVgzqC2nTpRipkSWZtQNwG29jhc+bPKOm9l9ypdNii3JLn7fA7hfONYkU0VS5UvLG1zECWgt97uZPtjTuHZqpTy61K5YudOpQBKkkLAA9T3xnHKvKz0Xp1XqTW1OBTZT0MLAHma4JuBY+uND4vxQUFUVEJDAmBqU+X0YagSR5Yn5dUxSlCFu78kVy6ZymqqvPuDOds69OnrWmWUSKgmIESD1kb9OmMt4nzLLRShaa9e+9rbiDt6n0xoHHOOJmKOhKb0ySpJqLr0wR0JIBuLmYg++M241wYM5KNqLMYUAyTEkaQNzOwwMspzVtuuxbDBGHCC3B+IkrpMQzeXSWm5gAAm9gSYnrtBxbsvwGudn8p2Ic/wIxR+V+Xs1WhqYVQCTFVgoOjSTvJWPEW8X1jGzZJ1pUk1qqgBVhWQiWIAgqQLsbWG+2L+i6uWCLTVr4GTqujlma0yr50AsvysJlzqP66nBVuHqlOCxVBveAPn74LmvSG7qvoTe/tIwH5tqUauTrIH1axpAVXaTOx0qbW62xvl1U5RtL14MWPoPfp/BuzqWQCsNLsGuQNV+gJg+4+uJLZOsdqzj2AxFSlRo5hatQhYywGontDaACdyOn+k9sO8O5moNRRq40k7jymSCRYSW6dQPyxRPrUn6l0P+Nl5cfH+SHxPgZKlqlVyFuSdh6mMDOZM7laVBQVB1C7LUllIm+nUDpI63BJUGMdznx2iaDhVqIzGmVZlfSCHJYgsoBJXpbaOt8jz/EHUfhciRJB3sbjb4djH9cWbrcmT3fujoYejjg48/IL5njTUq1N8uDWVKlpB0taDqUEiDfc2BGD/EszSzK3y9BWMedNSkSOoU336g4z/hedqFoMLAN7xv6mBvjT/wBldMVmamDSZPiI0g+XqBBEDV1vvscUY5yU6lv67/0aPgVQ5GjrDqWLKfLckKRK2t5fWD0B6Yp3Hs0/jOGcswNz8hABkk2i8i/1wT4Z+4z1RWDVESqR4e4ceJpvBWN+kXjbFp4/RylV3qCigpiTDXYAbyZN/QG2wxXFvHJym7F5CHIn7RWo5allqtFqhQEBw99O4kFTJAtuLAY0Dg/MVHNyF1IwElKgAMbTYkRNt8Uap+zwU6LV6WYhAoKOKeskGASd/LfcTYTghw39nKjztUDFhO1rwQbEE+83nbG+1QUmUzmnmnMGoaR0aGY6AxDACdtp6x9cMcr8VpUnZs9STS6zTRqSCTPxDWu24kHBXgnNdLLUwtLL0WqCQaxWSfQkCQBJ64g8zVa3FwpZ0BpDykgKo1dCxMwYnrEHGaM7S3d/AXhjnGnyecOmnSAkwFpEGT0GlAPNgvwD9kbR4vjtScowFMj8QIhiCSBB9/TFL4Vyrn6NTVlszTWoBBNGsdQU7zEHThNTmarSZkq1czXdGIYvXqaSRay6o0z37Yb3orm/kgpqyw8T/ZvnqDKiZmkXMCGqgE+wI1dO15wAzVDPZOZuwa/kMH1Uso9oj2tifwbM5rNOq0aKjV5l8hlgD5mDn8JMk2iR3GNYyoqNTUV2UvA1hQdM9d5OJCGu9SIz5/4lx2uzC4EdVDKP5H0xN4Dn82zfuKTM3VkVySfUifqcbdnBRorrIpLvE6ZcwSEWd3MWHXEzLVkLBHJBgMaYjUAfSYHadsWvBCqrYCMmy3L/ABuubxTHQO6xHaF1H6jB+hyYBTWlnM0yuksr0xvrPw+YSYKg2jfF85k4ui0kTLoksxH7xSdhvZrme/baDhGa4dl1Wq1KWY02KFiRNSPIx0hQFi3z2wY44W1XJGqVmeZg8LyLAaamarUyxXU+mmgJ6lSSWO8Qwv0MyR4Dz1SUgLSp0qWoBwkAAMVhzCo0KC+ymTAJvaqCtk/HY1KTMt5pvUKNqPcgwQLmxvN+2I32dfCBp+HTrKAIFQN4wAEz520uYNoCnbHTydJhjSpv/wBfn+jNj6iclb2fY3nJcRoEMFqLZQ5mR5SB5jPT+uE8SoU83RZNUo4jUjD89j2jGG8N4/W8IUlr1KVLVdVPwG8rB3Q3MTv7GbLT41WZD4FFQ6/FVd1Vj0MaSpn1k4xZOkljfN9n+eZohnUuVXcKZb9ktKmjxmSjsbFkBQdpBafnNu2KxxLKHLVHpNWSqoAJNFtQBgwdtyDJUDqDJiQ7GcceNmK1YuoK0lWCRJWTOg6V7nUGO3uxl1ahk61DTQFZ0KGrpbWFJjSWDEfD5Qqr/fLPC9Tsak1aK/ka1QuEYEQd4ErMdxF7G/fBDhGZ4nWzBo0ErVUVwGJpgFQNyWgImxjUY2w9w/j1ahTYVaalzZc0nh1H0gBdOhzBHlFzBufYWHLc/mhTFOkGHVvEUKuo7kAIDfvqwq6e+UBJEfmblfiioScp46gyrUnDsg6SgALNH4QRM4zp3pmowzAqKwJkRBB7EG49oxp9DnDP1p8JyFP+RTSB28xRj85xWuJ8peLWZqtZS7Xeq1QHzHoZbVI6nph1gUOHRKRHy+bo13pGrWpxSGlUaWkEzHnExPQEReIxaeC8Sp5etQq00y9RaalXF18TbS5+NUcEEyqj4o2wN5f/AGZ0ajulXOKRAinQ0u79bFlApxFzfF3yX7MuGlINGvRIt4hqeYHuTJQj/tHe18UShJPaf+QqIM4bxSm9SpVzNPNAmpqXwwkiB5iSzBjLEwVUWjHr8yU38GkKwTVr1K9GtqXzEglgGIJJEwPeMVjm3geZ4bVKUcwa9JyXLgAOrdabG4BiDYg32HWq5niqoUBpBgUXxCdUs99RMzeTt9MPebT724quzceGcx5ZMiWfMo7sGXw2YIASSDBqwxEzB7RbFXqVC7alGoTsrlhewjzGflii5bnBNGk0hp/DqBm9xDKZH98N1OL5SqhK0adOosXKqZ9Ftc+/rgQzzjs4fcLs0TgtCm5XXTcKSZlQDAJBOqwQWN9sFeA5fJ5WvVqv4jMdTLT1AkedvKASCfKEETfTcHpmXCeJeLUGmo6inTZVVXe6tpD7nTFh5QLyJBixrOZlgJYkq1pgTBOrUQV3kkSO+Fn1DukMlZf6fNFGvmSX10ENNqYhbg61KsY3lVgrf4Y64hcxF6goUqeaWqGM6tBXQUOoat4nebfD63oKZ7zKdyYsrQwMzMkab6psLfXDtTjmYId6ZqU7jUEYeaxEQPMYv1ESMVSyyktL4+g6dO0anwbLiuW8PiFWm12KaUErJhxFmU9D2ImNsMJwpFy1Sp9tdGDVAAayhSZYwTI3Mtv96fbI/wDFK6NrpEpZlClhJ1CCJsd5tvtO138xzC1Tw/FnUoAkKPKAIIhbQTe87/V/Gk/K/mDaqLG+f8QBKrFvMjVKlpOk6QVLKd1mwM2O98H+LcUqN9nGUVopt5z4YUKADfUo89+kRaTjPf8AGaJfzUgykqII0wJmYFgT5jYXJJwcp8yoMy7w1FGIKxMQoZVkbgld4Myd+uGWRcSA+NjRczzBRpMiVKtWanZabfh1bJMebYgGCO8YoHMvAHormGehSFBakIWUj4gsMFUxDFyL2BUWG2BVXnlmrgqXMrDWliNSErtJHlm83jeMEeH86FqnhVMvUq0FCsaOiAzymljqMKIBsN5HbFkoY4t0wapPkobErqp+QzZn+81zDGIkb4N8mO5cClXNFaZlnD6W0zdlJtGkm0kntbDXFHWpVAp5WPjcSQ8AszXgSAoESb9Zvj1s2VZkqtC+IpKqDoBUWuR/qZfeT6YWajFdwtryIHBGetVeqygU9vKq3PQ7bAdLdIxP+zVa1anlEJirAYkAkAm5Pyk/LDlTMKKbtQPlp3KgWAkCbepH1xoH7L8o32fxnWlrdjpZR5wtvKxN97x6z1xVjTnPU1sRF3yyhEC3sAPpjx6vr/HHMThksf0MbSGNczVBVL1z+/fV56jZaoBpHSbKpGwmAZ7nEXiNbxcoHyqPT1HUx8uoaTBpoVE7mZP4QLknC+JZjLVD/wDy5eo76mMa580kfBqYgAmxa0dNiJK8GBQJXdaS/wCSo1MdrwDCzEn1HoMVY46mvdGkoxT3EcP4n9pp/vcyKPlvTptDNt8dTzss76VVR09RP4OeEpWVKGXVqm4bX4hOk/F5wQo2ssMdrYn5DgPDig1UaK3+PWSGj8WlyUG0q1p+WCjc18OyzKtOFIsBS+EnsdifocR56bhHG7Xp/myLHdS1IjDKcUrstQURT8MOKdRVW2v7+kMZ0hVtNzq7jFgyOTrU/NmMxTe4BDOqEAAy2kgwdXSTIjAnKczZ+r4i06LIh+GtXUKSdtOhQrCOhk7fLAjjpqxTepUfMMGhgSmlJUiVlYbqDMm/TF3h5Z7/ALbiPJFOmFeKKjVCqVFYVTDUKwDK+w1CH1rsNljra5wP4ZwbMy2rLUaKkXGrxJ7y7O73NugjubGbwXM5WkqnK8Pfxti1QKNNyLspJYHeJAviTxZ8y9MGvVIUsAKFABZLHSAJgtuTcmwMY2QwZJQWp0vXn7GKfVY4zairl6EClWQVaRzWaoZcUm0rQo06htAPfStvvaIHTCP2j8xCmMsmRrqUYHxXplWYxACm3kOnUdh/DEjinC8tSXQMv4hiQbx76hc+wxVc1wGq/wAFImemkx9T/XGnH0ME9a59eCqX/JSklGXC+wAyFGi7VHqrWYm6LTKi/dmaT22Hc4svJnAtQZ6uUq5iofgFFYCi8yzMoM227Ye4fytnEhwEBXZWIO3cEMp9ji2Uub+JUgFzGXSqo70/5pKj/biZunyS3i7+dAx9ZjWz2+RS+Y+WKqg1aeQrUKd/E8RwxadiFEsIMEmYgYG5MVDT0U5Dn42CFmJ7ifhPyxrA5nevTmmgyjRZ2eb9NCOadNh7n5HCv8R4gBLplswv4ir02P8A3CaY/wB2M7hlS0yNEcuOTuLM2p8Fz9MB1pyT5SDpZzt5zqgUzYXAJEHEHMZHOM8ujtU2JALDrbUdrHYEY1QcbWAauSzCD8dEiqkd9S2jDmX41w+oYTMqrfhqKUI+ZEYr1ZEq8vr+xZcG7M/rcIXK0RXzFREqTIRhdz+C1+s+XDFLm5q1YBiNMeSmqtKuOumfPsYDkAyPbF05i4TxCqwOUenVoxcU6igz3JkT8j8sAMpyPnNRJpCkTu+vSfW6X/rgY8rg7VWGUFJUwZneKDMO37wjTvIAYkjc6RbqIBtEAnA3w0gA1NJAN56D33tP064tTfs+pUxqFWrqHxAEQx69JHXqcQeM8CfJVB9nFNtRDhqmmU0EkiWsxiADaZ2Jxhy4XOTlfI6jSoq61/DrJ4dYTqnUpAI6jVG2Nf4RxHNudT06b0SigaHIckTJhlAuZ+913xkdPLOtcE5dHEzZmFO/W3YHpiz5nm+oHakarMmkA1KdMAJA2FhpSZsO+5icNjw1ywqTXBb8zxVEVTUyNUMzEMiIKgEkSzNTkEHe/ba2JeZznCq9QUKgovUI1RpgoB1YwCnz74q3COOtVg5am9SDDKk0wLiC7MWY2LGQRsQIsMTeYnXPIqawqi7syk3tCkAA7Tt3EgYv8K2knYyybXJV+epJ5i5B4OlM1asUE/HqtcgfeBO56HrgLnv2JUmMUatz+KRb5TOOTgT5mpUBqGllWTRMhYXY2NtTCDMEAg3JgGXwLMNm83W0ZnMAUankDMhR1WANULJWbyW++BvuubG8cqbDjamrRWz+zapSpOPtIGg+QwbwfMACw1AETdbmI74FNy1nECMQlRHBIYFhfrKkAWIPdY640rNcYehm6eVZ8sxqiVogOhKkNcMPEUSQbdemJ+ezipl66Nlaqp4T3FQOt0INi4YW/wBOM+h3Y9RMmrcLzFN0paX1XtBAHaWiO4nYad8FaXKuecHyHSVJ1qQWNhBC6p3gGxMA2MTi9ZDidHNBXruaLrAZKylVi3lRmAB23B8xJMAEAGVzFAVBTTMDV8SiQQNovcbkCJvJxVLCvIFGBhhTChgS8T8QAuIMfhjeJk4H5jOMzkkzMT7CBee1tu2LzzrwfwWbMUaXiUqpYu1nVSYCkzMHcyRvpggzgOeU3HgECt4dWdNRBIBIsDDsQSV820RsdOJGHmBoB5Z0WNY8htOmRJ7evxRfp9CuRzDagAy2gw0gHYCxkfME/wBT3AuSeJZihTpsVTLOBVEmQdVwbS2qDMbT23wvg/IdRm8JjUWqqzL0yFY9QrGbbeaN+hxHisBVs1xOrSzLDTq/ywF+IbhgSLjr2+mBWa4tXLM7alJaC1xtcDpeMGVzLNWakfMEJGvSSEYGBYEC0ne9hI7E8nw2rm9SBD4Y+8dNhMg6j8OxkiNjuRBEVFNbClVyXG61NpU6QQRE2hgQR85/4xb+IcaTN5ditFzUFvIrNeIBZp0j8zPpiH/0m1KW8JnQTFRPOpiRqDXFiL+3TF95L4EAoqUjVodypUarfCyMhnuD+WLnjTCkULk3larmq2lgVpf/ACTO1+trzA+vbG3ZDJrRprTT4UEAYcpg6jLSO0bfr264ddxGHikhhl3OGjUw6zDDLDDAKjw40yCqJ4Vp0EKD7wpI7e8nscBeJ8tZ1n1JmfEWbo/lEdjpXS0H0xb6qZbKgirVVNP3FJd/neFPucQH5mkxlcv7Vat/mBsPkGxpxdPklwvz87GbL1OKHL/PzuQcvyXUq0gMxWcr9/wyKdJhM+abH3EYm5PKcPyZC0afiVDYCissfdyC7D1E49Th9bMHXma7MBfSphR3BKz4Z+S+2DfDsslLUtMFU+9Ew3cvpcqxiPNAJ6jFz6fTy7f5+eRQuq1cKkJq5bOOfJTVKQiURl8YyvQt5bE9WG22AL8Py5qQ1U6x8S1vKR2Ba6H5NixPWIO5KnoGkAnpDdJwO5hygqrqWNaD5x2PUfO3rjRg1RdcIy9RKElfL+J79iNO+mFixG1uoYW698QeMIaiosK/nDANtabmL/WRfFfoZ16R8jsp6lGK/WDfBHJ8X0wGSnUA/EIb31LBJ9SDucbZdPJruc6PVRjK+Pv+3+iy0c4SBK7ibH+X98LTPUiY1gNtBt+e+BlHi9BonXSt1GtRtYFQGj/twqvlaTHxFdGi50OOmwIPmG3YduuKHFx/UqLYuM/0uw1pB/KcK9cVTP8AFHpJTkaajlu6yBNx2mxE4n8N4zrJVXDgICJBk28xMADtt32xXdl3hSSsOkWNpMWHf0xmma5pdarSgpGSrIEA0grfVaWedugEyDvi8Zrj6UzDSW7LeO3sPrjO+beIVcw2oUqdtvDu7dg33mAHpirPCei0NhrUSOH1q9GjrylbxaVOT4NZZK7ToMfMhSvzxPzfOIzFTLinTDpU8tSjUAqENIB0l9Q2YFSABvI6Co5XMFWBAZGAm4II7gzeDtg1+z/h9Q5rxDTJpqbPaASP5SdvTHNxY8mpRT2NTlUW+xca3BcpOrw2ot3VaiR66qTOg/2Ydy4zK/8AtuIVWj7rNSrx76mRwP8AsxZaWUZ1LAeRQST7XIHc2xjvMHPbszLT0CfvGmjafYsCSY62GOhlljSfcHTrLJ8bdy0c85/NUmpLmHpVKkOQKBIglYXxRO0sp2EQbkG1SPGqeZzIOYWqUJPkpVBKnpp1+WRfcjcdsVPN5p2YuWYuxksTvPXDnBKdd6yJRUvUb4YAJH+q9rdzjmtOTtHTXBpOS4fkKxUUs9UQkgeFVy5ZgT0mm2kH5Yu3DeU6NLXT1U67GA6lkMReNB273k4G8EyRpoopIpzJH73MJTQaJEEUwGiYtrmWvETbsxwU/fpZSoerEVss5PcsJRj6k41LBOvf/PiZn1OO6iWCpwbRSNJFNFT1pqF0+q+WAfWMUnM/szN2y+YKk/G9SZuRYFettov6Yu/A+FfZwK1Rq9LcDLGuKinsbAT6CTvfEqrWd5Ygx26D9d8Uuk9jQra3KBzPlamTyqRUrV3BnzajcTLagTosbddxOKjw3nepkqQREanqaToIZrRBLG8dNB7Gd8bPJGM55m5VTxTprIoI1BXDTuZuFIMW9e/clU1T/YltFN/6lNfidDN1RLIyTcLAEwDMAG8TP971xvjeezVF0y2UqhaihJ8JnI1Wc6llFhZFzgBwDhdKjm6b5hEqUabTUEGAYOmZEGDDaTc6SI6Y0vjvPKUqyoj06iPTJQI0sHGylfUdJkdYGKszUKQ0Xe7BtPjWZFJnr5Y0CoIBZpUt9ANIgyQbWxVuIcaSnUTxcrRdSko5S51H/MIUhpBECb+mFcY5tq5ui6eQLo1Dw0LAshk+Zrjy7lfwwNycVTO5oKKbKdRcK4IIBQeazCSZBCgMd7z1xinKeTby/Nyy1ykaNl8zkfAakAEo1Kg1K1Yq0ypBAeQFlQLGBJ23xdslm6dNFSmgWmANIEQB02t/HGC1eO69LVVZ0WJLyFI7TI3uOtjiyZzmbWA9Nlp+S1Iyp8oARUYCIDREwPivbFvTxemmmCU7exo3JOeUcPygckEUKYJP/wBQBt0wrN8UVmVqZR2E2nZSC2qe8IDA7xiq8t5XMIEovekFidSsCsWCkHa0bbdd8O5CKbPSCpGUMoo0iUZZB9GiTqiJn3F1C6gTluXq1WvWBoHU1VW8UaU0a4fxXWQGMaSVjVuIUlTi55HlKhSpLTcGpAhmNi19V4MkTeCSPlbCeD1WSkrTDOAzTeSQN7yYEATeAMGaGeD2Nj/A+39MBY0iI6mqqICgAdAAB8owtiBt1wsoD1+WGmpkYNBEzhipiR0ww74YAw5wxWbEhziBnqQYX1QD90sP/wAkYhCtjgUVGJA+ImWMnfp2+QGCVDJ1aRJUK99msRHZgZGCleQxHTUbQO5646m3pP69rnHofEbXB5DTUrb3ItPNVDB8N9QB+JkBHfzRqI98dTWqY+FYMyZmZncAHEoGRYzF79fbC0MyN/4f2wmy4Q+uT8yO+WqMPM8jpAFv9xYm2EfZbaSCdPtc+x2v2vviYjfIG3Q2uevyxzAXBM+/9t+2JqYHuCK3CaLmGXSf9Ntt/n8sCs1y+wujBh/HFsrUe6nuNvc9P1OEPlA4YKdMztv7Qbn3GLIZ2vMSWJPyKJVytRNwQMNeN3G3XFypZYruSw2A6f8Ad1P/ADhjOcHp1CCBp/FHr+WNK6hcMoeHzRWKtXxGRnZ3KfCHZmA+RO3tg3k+L0xBagJiNdJyD9H1A++rCX5cBNqgAmLi/wAgLk+2JmU5YpRL1DABJFp8u+0gX+uKss8Fb/Y04IdQ+Ht67jFbL5audX2jw2iNNRNAH/ddT9cDM/ytWElU8RPxpBHfcE98W3M8vURCoWEzfVsbRbbv9cDxy/WpHVRqwfSUJ/2mG+eKIZU+JfX+DTOMovdfT+QbwjlkPpFYF7+WnJIkT239tsXN8vlsjTD5kqg+5RQXY/hAHxH2sOtsVLiHF84vlappcEEOAuv21JEjDD8aer/7inSzBjTqYaXA7B00uL33OFzYOoyR9xr6hw9V00Jf9l/T9xrmvnNs0lSnenTAI+zIAS1rB2FiTPwfCOsxOM1z2XdwCQQsmJ3tvYXMGZxfs5wjJViSrV8rUPtVSe5Hkc/U4b4PyLRDmpms1Tr0wZC0tYqVD2KsP3Y7m/oZM448ukzwl70WduPWdPNXGaKnynyjVzx1KRTyyH95XfZP9I/G56KO4mOuu8v8CpJT8LKp4VD79Q/+pWPdj27KLCcEMlw01QmtRSoJanQUQFH9e53M4OquwAt0AxqjBYvWX2X+2YcvUSzbLaP3f8HmVoKihVEAfr54l1HWkup9+gwirVSgup7t0H6/PADM5pqjFifYdv6YzTnqexrwdPpVy+gYo51SPEeNfQHp2AxBrcUFRgrF1IIIWLSDINjfa2IK1o/rhVTN2AME6lsRJ+IXH3hHvbGXJUVqb2N0d9kizZZlqC6LPW36scV/mHh1E1BqIUAGGMQk7mDYkd4x7m+KGkut3FNV36T6Hefliic3cwZbM0/K7BlljIOllIgzZrkxAI63jCxyJLVF2CS8miTzM2Wak1EVhk3p3NRgG8cPIUuV+9qNyNpFhsKDxKtTZGgVLKqxUjUfM4ao1h4UBVECSNdicJynFmQulNBTJQEnQC0SpYGxJkgMRa4B6XZfMsoiWYgkSwYSSR0Mz5RFuw6YolL6/nb89ADWf4gwpqpA8NH02BAky3xeUsAwLCR+eB6V2cgtBUX0g7GDMydom8gYazXE30BAFVqbFjUgay02XWb+W1gfriEuVYEEXBBIkiwHUyYsD+t8WqCoBZckzKoWV02IBBOkdVktBGxuCbjpOJ61grxFMaRIJFgNiSLevffFazTaCFp61psqGCbjVEG3Ugfwvh6tRKFlapCv2iCd7yQBMjtEziqUZJ8k5LDls1TJgNodLKRKlTt5Z9PphWZNRi7eKWLoQxY77fENtO9xveIjAPi9Wk5ot4Qy7rAYqD++6LV83lVo7TM7yIFg4VkxmKR0qw8M6SUE6yD5lncGIubARPTFkYN1GwcFl5I41mKlQ0qlQVVRR5whEnSD8VgCJAiMH+ac3UpZWtUpErUVZUgAlTa8HeBO46YpSZCmleoKfiJQNNZh2DajcddNQi5gGOxx5zJxivQyTJUBqUazFKeY8ZS8QNdNkEMDE3PRx6Y1ShUeR09Utkary6zNQQuW1kSxPcmdugvtsNrRiXVEHp+RxXuQWqtk6TOx1NJkgGQLKb91APznFmczhIvagy5IztHfEdnxMqKPb2xFen+j/bDWgDc4i18wqtB7YlNS/X6/tiqc25oqogn4onqbGfzws2oqwrbcPZltLtuRrNvc48CgbiY6DcTfeL47HY9AuEeOl+pngIBBGxvfp6bfzx6LRHUC9v1+WOx2CQXBmQRt+f8AzhQAa437+s/o47HYR8BXNDukEbX6fx/kJx5TIkDbpjsdhe4x5YESYvf9XxzKDce0++3qLdsdjsGtrAnvQjhlIeYnc1Re+wCmO8Yn0SGOhbtoqiDbdh1j3x7jsVZVu2b+n/SkEvsyFBUqqVhZMxIAvupMD0GBVbjq6oFINT2gmD7gQR8re+Ox2Oa5NnZjCKXA/QzmUzLeEQRUifDdZ+dpX/yxGz3JdF5Kgr/9T/I/yOOx2LIdRkxv3WU5ejw5F70QDmuUKi/+m4Ydjb85H8cTuXeAlDrqhZ+6o/M3j5Y7HY3S6vJKOls4y6TFGdpFmC9sOZqutBdRu5sB/L0HrjsdjBkb4Ot0sE7kVqvXaoSznzfl2Hthpn/5x2OxWbRz7PUZfKNwSLjpub4fzD03ohalDwj5SstJ6H4l82qOp698djscnqs8nl8Py/o0YoqrHeJcFpVwhVzKEMobURa8EiGiAepHp0wH4Nk8mlN9OXVFJZTpM6rltIYgMPiJE2AMemOx2NHSYIVKfmq+G4mbJJNR7mQ/a6dAs6KA8aZMsyqZ2PlABB3F7HYE4iU6wVx8RLDSY6XiCO0wdzsPXHY7DZUlOkV+QnL5FKoPhnSANbM83UTcQJmNJO0iLm4w5xLgvhkofLbVMlrCxtb7xj5HpjsdiVt8yEjhnLNWvlWzWuRTJlDE6UMMZIIgATHm2O84i0E8lMH4Kl0JgsYIkEbAiRsY/IdjsPOKashO4dk0qPUSs7KgFtMnVJlQx36Rt3740Hkmkq0XRaelAQoBYNMKNyAJ37C0Y7HYXA9/zsQn8b4vkYHC6FRUcKNblKlpIfStuv0AsPSrZ3I03YZas8BH0CoqyVMkdd1cm9phE7QPcdjSRGnZCmKahAsBAFEdgIHvbEjxh3+v9sdjsRK0FjdSr3GGxUB2vj3HYUIiq0DFA5ub4O8sT9cdjsVZv0Mnkz//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7" name="AutoShape 10" descr="data:image/jpeg;base64,/9j/4AAQSkZJRgABAQAAAQABAAD/2wCEAAkGBxISEhUUExQWFhQWGSAbGRUYGRwgHhggHCAdHx0YHCAfHCggGB8mHBwbITEhJikrLi4uGB8zODMsNygtLisBCgoKDg0OGhAQGzUkICUsLCwsLzcvNDIvNC8sLCwsLCwsNDAsLCwsLCwsLCwsLDQsNCwsLCwsLCwsLDQsLCwsLP/AABEIAJcBTgMBIgACEQEDEQH/xAAcAAABBQEBAQAAAAAAAAAAAAAFAgMEBgcAAQj/xABAEAACAQIEBAQDBQYFAwUBAAABAhEDIQAEEjEFBkFREyJhcTKBkRRCUrHwByOhwdHhFVNikvEWgqIzNENysiT/xAAaAQACAwEBAAAAAAAAAAAAAAABAgADBAUG/8QAMBEAAgIBAwIDBwQCAwAAAAAAAAECEQMSITEEURNBYRQicYGRofAyseHxwdEFI2L/2gAMAwEAAhEDEQA/AL7GHFXHRhajHUs59HKuHAMcowsDC2GjguFhccBhxRgWGjwLhYXHoGFAYRsNHgXCguPQMLAwrYaPAuFBcegYUBhWw0eAY9AwoDHoGFbDR4BhUY9AwoDC2GhIGFAY9AwoDAsNCQMexhUY9AwthoTGPYwqMe4lhoRGPYwrHYBNJ5GOjCsdiBoTGOjCox2BYdImMdGFY7EJQmMdGFRjsQmkTGOjCox2JZNImMdGOdoGBj8RcOVISxsNUWMQCSfivGmDtvggoJxjyMeq0+nvhFbMIglmAHqf1OIiUhUY804HVOYKA6k+yn+eGH5nogTDk9oH9cWLFk7Cao9wvGPIxXavNo+7S+p+vTEWpznH3EHu2LPZ8nYXxIdxwHC1bFNPMNWdl+n98KHHq/8Ap+mN3gSKPERdAcLDYpP+P1u6/QY9HHa/4x9B/TA9nkTxUXcNhwNij/4zW/zB9B/THh4zV/zDgezyJ4qL4GwsNigf4zV/zG+uO/xer+N/9xxPZn3J4yNBBwrVjPf8Vqfib/cceHiDnqfqcD2V9yeP6GjA4VOM4+2v3P1x79rY9cD2R9w+P6Gjax3wrxV7j64zgZk98LGYPfE9k9Se0ehonjr+IfUY9+0p+JfqMZ6Kx745qrRaJ9ZjAfSLuT2h9jQvtdP8a/UYSc/SH3hjJ+IczCnTB+/MEdiN1/mPTE4cbAKIVbxSoLJYaJiNRJA6g+2KFjxN1qH8SfY0r/EaX4hjjxOl3xkOe5tINSmFhoIpuLqSJ/nibwjmDyKMw+mo5kCDYdOkDb1/PCqOFy02NqyVdGkVuMfgX5k/yH9cRjxWr/p/XzxTeK8bFDQxBKOLMOhtv6RP0wxwDmHxwS4CAWBJjUTsoHUx2xbpwxlo8yvVkasvH+J1u6/QY7/Ea34h9FwHUE98LVTi7wYdkV+LLuFDnq34/wD84Qc1V/Gf92IIpnHpQi/9/wDnE8OK7E8Rkw1qv42/3f3w1UqsI1PE7S2/1OKhnOdqCqTTStUPSKbAX2JLQQPljPM/xfM5qoNTyQZA22/h/wAnFWScYIsjGUuTVeLc1U8udJaW0agQ1tyBMHviLn+caqVUCFtIQF1kT5hqsJ83li4teOuMvoUa5zEuYgQWa9ri36G84m1cu3igFo1TpNiBY2gkxG+MsuoTdMujjo2qlxZ2pmorsVC6j9NVj1t2nAnM82MmXFRKniNA6nTcA3MQp0mQDBOMqXNOa7o1Q6llzYXkCYgwPpheXrMaBuwVlJ0rAvcXsZG0ARt16Wa7WyAob8l5rc/5hoSnaoWUAySpJgBe9yT2iMWGhx5/ANWq70wh0vrlIYbgAm/e02xiuXzTllksSGTc9li/faMDuLZ2prZXqEj4jdj+Z3tgRk0+4ZQNzbjfiUmqU6pZQY1EsACZUSYt5jio53mbwvhrFyVBAWqYUTJUNqJAMRBOxIgC2KEConUZhQPe19/z6+mINXM+YwSB0H6OJ4zfCAoJGqU+ewSo0sQdmLzMdfhHpv3wSyfMFGuxVWOv8J3PtGMVrOdSyWCki43tO1/1OCyZpKel2BkCAFgLFrERax29MJ7Rlg+b+QfCizV8vnUckSQRuCCPzAvjzO5ynTOliQ0gaeonaRExtf1xneXz6x4j2WQVJVYmRZhIkddtgcN1aGZqVgSKjAkanCs3uTA7Yth1jl5bgeBeQYzdOqS3mkSYBY/LEatlagFtP6n+UY5qBLSlX5SR098JWhXG7SPRvRe/qGwjVlt0EyWk4UFb1wR+zgk4cXLjHas5WsHLTb1wsUTgmtAYdWkMTUDWChQw6uWOCq0hhxaQ7fwwuompgtcqcOrlMFFp4WEwNZLYNXJYcGRwSVMOrTwrmTcGLkMOrkRgmtL0xVeb89XBajRRKkpdVqAVRrOlWC9LnrIO3tXPNpVjxg5Og5TyY/4w8uRHbGecrcfqZViMxSqNI3B+G/YzJJnqOm/S+8zZjRli37wMbBaaszkmbAIR9T5e+KcfU643wyyWFxdHi1qHjCjqBqETp3ixN+1h/EYgcVr5pAzU6CeGvVy2oxu0A2XpfuMUPK8Kr06yiq/gVa9PWEcmGCkEqx0nR1MN1S9sXTwqudo5ZdJSrr/eVVtoRBaCY06pXyr0npvV7RJ2nt2LfArjcqef4yrj95TTzN5ipI0mYsDIJjs0TPfBHJ8FzHgCt4firUUkg9AwubG4hQQY9PTAr9o2QpUsz4VMEkUaZLRIZizhiY6kadvW2DnBOa1ThlKjr0VCGQEbhVKzBv8AjUbXExEYzS3b1s0JVFUB2yirRk/u3DghRIsSLsJPyg+4nBKhxDxquXpkaEWFaou+kMfOTsCAfzwGfI5habVzqekd33AMggmQY+s+2JHLGYpjMeG1QoKiGSBqgmfKOxIg79RO2M8o3wWVYUOZSHYmo9PUQhZplQ3lJDAzvsY3+RgjM+IFBIRkPkIF5kbH1F74K8zcOpUlepSrMypp0UyiAG8NN569vfAfgOmstWpSBLU2EUTq0+rbTBja3bEkptpg0Gq8GzANFPFZQ4EG4E+sTgkppnZlPzGKjwrMVwB4tGYMbaRAEbWDSepvY98TqlXV/wDCq+7gf/gscbIZZNFDww7hz7XQFXwvEXxYnRInvt7Xw549PTqUqRBIv26YrSBaR8SpVCqstAJiBc3Y7RvbbC6+SzNXXRoqKCTCsIYxAMwzW3PTpbfEc5LlEWKD8zKMzVrq9On0dbaTIaAQJkCNjiFSUCVaQ06TEWubm239cWviXJVVqZpmvRApz5wnn7QCoLkdI/hgOnLCU0GnNU2YavLpeTvF3VQL7mfliTTnHzHuKZFauEZQp1gX0k+1rG/sdu2H8r4ZYqHIcSSJnTOwk9Y/LDdDh5rJrWsixeGQsWm0COkidxv8sSP+i2rmpWXMpqJBKLJYG0iI1NAMCB0xVHA1u0HUr5A/B6a/aKoViyhSNfv6/X6YlBUVPi72m+6z69F+uDmT5ZYU2Bq5fa41aXeQZJBAM9IwP/wGqFJamZ3MENudvKTJ8q7G0CcW6ZLyApR8mD6FRZNo26dvbDVXOZQk66UsCYLE9PaR9ZGCfDeB1ahlqdQKhIKkEHTFjqgiJtse/XBCvyvSqK+hKlN1Is/mW9xqcBSBB/DPvinI4p+86H3fBTeIeHpDqpjtqkTvtJg36GMMcJy/jVdMxYsZtZdx6GJ+f1xZuJclZjwy9NqRpRcrrHz8yi295jbAjhHDalFmdhEKVB6T3nYD19MTXHQ9LJVPcLlcqphVGpYtdgYO8nqL3wnO5tXB1KBMEmImD5f6/wDE4DZ/NhYDBTPUbxYjAjO5wvAjcfmZn0xjWNyd2xiy5vOiCGK3XaNwAf63HthrJ8UdHVzDLq8u4tH6jp9cVyrmmEKbxIvsR+gMKoZltUNEEQSRaPXvhljrcJZn4jTJnaYIHsQe1/74mZJqjCVllFo9YHSbW/PFWXPU9ckbWU3j1tvsT3xKyua8o0iFvY7++2HU5Lkhr2m+HFp+mJIo4nJwx9OrQY9v5b47ryJcnJWNvhA5KZw6tE4nPk2USVP8PynETO1dK2dEPdytv/K38dsVvOkrW5YsEm6oUmXOHVy+IY47QVV1OgeLwwgnuDMR7T8sBs/+0LKUbEGof9Ex7yYn5E4r9oTRZ7NKy1Ll8OrRxQm/aWqImmm7EKAzMouYuYht4LG/t6e/9YtU1sKN30j4jAAkhlAFyQRMfhjecZpddGti1dLT3ZoIoEAtpOkbmLD+mGcrnKVSdDBtO8dJn+hxQ35mrgqKdTQukKRJaZMkw02i298P8u5khnCO4JOmFNMOQJ8x8RlUCAxPUdsV+3apUvmPHp4dy8ZnO0qYJdtCiCSw2BMTAJMTaYxnvM/H8kajPTy9KtUQyHZTEzdzEMYtcdotiJzNxZHPlrPWqK0FAAdiNyrMrekQbbdcDKaBgj1IFTdYGqxtDRdOpJNhHrirN1E7pcDRxxT2RauTsrla3j1Komqtd4a4lSwZCAfhIOwmRA3xYjzbTNLWh1balYhdM7mdJJi+3ptOKFy/kS1SqhYgAhiFgq+oEQZBBAiffBD7E1FHpUqYZXJ1O4VmhhcAkqVHoLDtiv2lJ15jugDxHifiVfERtROxMkgE3J7gENYbDfcYtPLvGaupUB0pHkBampqWKxDkHeCCpO0RGKnxLhrJ4opgFWp1C2gEimQgCqTqgTLQO98FuJZCq9JKlHTrC6gnUhlGoKelug6+uE8VKSnfIFsQudy9VzXchleiBK3sHPlMhRZp/hcnAWkaJoKr02FVAWWoraWHmsrAgqwke/QEYbqV2VlNVyxcWBuU+VovP06nC8tWBBEqw0k26kMY6nGhtyjZOVsP0eK11Q0ZRaWgo5MjVqJuCBvESDby9JnEXJPozNNpJKEHcCYEgT3wqqCUXSG0rJZdwCxB2G5EHbuRab8F1t5Q0i0RsR03t1tGLEnVMYLZ7nCo2VFFVlKwZQSxLKLeWIAaNgZ7bxdjkziL5cPoglmAMqTZVZpFwRt1ER7YgZDgtVV1OpXQCRqMSLm036D+OCGQySuKBmFaqU27oSIvFoj5/WRTVBdOy0ZPmeq7fcaK+mNgUCbapt5mUzF9MA74sdPi9NQyVUuWBYq0kKNlQeUySLna95iMBMrwOks6Q0NBNgLiL3BF4H0xN8FCZMSNiCWI+SzefTocalim+TJLLjXCPeJLSr1UWm5Y11zIdZgoaqHcmy6RAkyLHfFnzfM1FWZGdyF1LHhtc6rH5AAT6nAjI5DVURtJAQ6gxgKTpI+Hc2J3i4G4xcKeTWBNzFyQJM98Hwow/VuZ59W5bQ8isZXilPMVVSmKhcm1yu17+UDYTJxOzPAcs7FnorVc7xT1Gb7tAPU9Opw7xLI06X75QFdLggxt/bDVPnRAY0VlUDooaN7WJ/RxMsItJwWwenyylfiPe/sO5PluhTZXo5XQ9mDAadrXmencfyOCedSpVlHohTEytzv0bRA9pnAtOdaZHxup6aqZj5lVI/jiTR5zy5F6yg/hAJPp0H5YpjGSqUUapuDuLf7EN+X1YkFnkCYaCFmYJBgG4/hiLU5WpMpDimxvBUr8rkT+ow9xPnAFT4Yqn/UwFMD1kwSPacOZOjUeiKpqQSJKxI/kfnjXGeXmTMGSHTx2RG4fy5TpEMtKDO4v+VvrgzlFSo/h1RDmdFRfK38LAwN46YgUUqzbQTJHUf1xKGYrJco1uqsDHyN/4YXKnPnkPTzUWtMtjyplsxTYeL56I3Z2DTPX7pFpkkDbFc535bp16T1EqaDaCUJU3PqCpkzJmYjFnrcZWopRjvuGkH6i+APEadFV0s5VGYBpaq1usDWQ0x2HXHMzYpJ20daGSElRi3FuVcypHwMpUkMKqGw7+aREdvQTiu/ZmCksCItB3t/HG/cW4OMw4VkpGkV0hl0oQsGDAqEjfqB0FsVHmngtChTLUKuWelGgxVEhrSGQsSIJBlZjeBgPVH1A0vIyo0y07SBt3HUz6fzxL4VwfMZyp4eWpNUf8K9N7kmw9zgrmMoCfDUBHfTonSQdQMrIB1SSukjbzYunJFBaOdQM1FTliA7NTEw0wFeRY+1pjCPJVepEZvnuBZuhHjZetTkwCyMASNwDEHabdL4l8OyBVDUdKhUkAaBc2mbmIjrj6mzmWWoaTn4qT619yrIf/Fzik/tC4FUq6alD4iYYD2MHY+30w2W1G0FoHZfmXLCvUpFHAQAh7EM1iUF9xMbxY3w3m+bMoBVKpqqgQqNqhomJgFRcnabetgv/AAvNeGftFbLIouzFGewNp1MiiLDY4rfMPF8llqbinmGrVYsiBaaf7qVMN/5fPGjW2TSkC85zPnqhZART6CnSZAb9BeSR2uYxAyfD2zKlmChSTLlpMjrKkxI9O/ocA63GBW0A06NE0zIqJr1b3B1O2o2senzweXnGuzaadR1TRBRaYMqgJi3wiJJMA2kzFqJb8gpIJ1wafkQMyg6RUJmw6Xgm0QxE2OB3FeDLVIDVCCCflMbk7n0Aw5my9Smj0FLGQGVg3weYEQamkrcWADC17YJpw2m9DS6uarDSyqy338ygNAtpidr74o8SMZXdEQH4AaCsy1dZQADVTcLoYGNTEqTABO3fEziuadHkOalIgDWL94VhMzAiRuMEKHAH0AulBo3167/6mEkavr6EYr/HQ9hU06QwAWmmlRv8Jif4nfETjN6YvYk5Wx+pTYOtUk/FCiVIJAJ02gWiIt0wUyPFpZAhVWcM1So4hmI3tBI22E/D0FsB8/kWQZeoFqCmzqwikygTErPwsViDfpcYubZSgANYQgM2gsQTex2sPUC2EyUlfIKGOFcLbMv41LXUCtc6EVOlizkeWwkTPphH/TlQLSWrXy6VZeShNRQDeGVVGqOl7e0Q/QzNBlAplUnUQLQQvUbATAgd2jc4Xw+tr0nQWZiQCtyFIkE2BE6RtO4ucDdf0Okq9SBX5VbUHTiNSTZytHw1hZKgDxAQLncdcN5qmlBIfMVMyw+6zMLbk+WZt01DbFqbghf92wpiSCfFNoG+wImMPVOQsnSBrVGIRPOQlpi92JJI7KNIM9cMlkk97r5CtXwZxS4iai5gJALajo1N98BQANJmIg36j5EeB5qshVGpqqCmFNaW1SB0DgETAnyxN5OF5fO5WD4VWlSljZVVT6AzN47zgFxXlp6vm+0Am+4NxvaABPyA298I5qTaey+ApIzvB6OZqsRm6YrElQiguz6jpAuVVTeDG82EmCPyFEVKnhIVG4J7Qb7D1xG4fkPszLWANYhrAeWCO5kn1gDcC4xJ5X4VWNZqh10ihLRpPnm+kfiFrieuNWPJGCtvZBvakGG5fqo6+FS8YAgs+sIFB7lmABjYk72NrY7ivBq1PMh3o6DXqA0gHViWGkMCFJEmoQYi+ob4O8C53pUq5TProogElKQYqrsbAQwZQALial2F1GIvP3OWUq1smcrPh0nLTKwJamfhFwfLN7mcadSyPUgRdKjuZUaklRatSo1UjSKS0wJd9UAgE6ehvE6sM8oogplg3hw0KNShSSFEdDMdZ6DGjcd5i4ZRpipVD13rA6GamrMQhKlgrgKoBnp0OM7/AGaKwpOuZ8ekjMGVwm4A3JYgRbeCb2jCqT33+A1RLBluHeHT8TM6fLG7ay0gmLnytCk7geYbYDcX5jNJD4IXSDGrrfpEWG3f5dbnxPlpnqeCrNUABZz5VlosqgGwjfVG+Kk3JFV1KoHVgzqC2nTpRipkSWZtQNwG29jhc+bPKOm9l9ypdNii3JLn7fA7hfONYkU0VS5UvLG1zECWgt97uZPtjTuHZqpTy61K5YudOpQBKkkLAA9T3xnHKvKz0Xp1XqTW1OBTZT0MLAHma4JuBY+uND4vxQUFUVEJDAmBqU+X0YagSR5Yn5dUxSlCFu78kVy6ZymqqvPuDOds69OnrWmWUSKgmIESD1kb9OmMt4nzLLRShaa9e+9rbiDt6n0xoHHOOJmKOhKb0ySpJqLr0wR0JIBuLmYg++M241wYM5KNqLMYUAyTEkaQNzOwwMspzVtuuxbDBGHCC3B+IkrpMQzeXSWm5gAAm9gSYnrtBxbsvwGudn8p2Ic/wIxR+V+Xs1WhqYVQCTFVgoOjSTvJWPEW8X1jGzZJ1pUk1qqgBVhWQiWIAgqQLsbWG+2L+i6uWCLTVr4GTqujlma0yr50AsvysJlzqP66nBVuHqlOCxVBveAPn74LmvSG7qvoTe/tIwH5tqUauTrIH1axpAVXaTOx0qbW62xvl1U5RtL14MWPoPfp/BuzqWQCsNLsGuQNV+gJg+4+uJLZOsdqzj2AxFSlRo5hatQhYywGontDaACdyOn+k9sO8O5moNRRq40k7jymSCRYSW6dQPyxRPrUn6l0P+Nl5cfH+SHxPgZKlqlVyFuSdh6mMDOZM7laVBQVB1C7LUllIm+nUDpI63BJUGMdznx2iaDhVqIzGmVZlfSCHJYgsoBJXpbaOt8jz/EHUfhciRJB3sbjb4djH9cWbrcmT3fujoYejjg48/IL5njTUq1N8uDWVKlpB0taDqUEiDfc2BGD/EszSzK3y9BWMedNSkSOoU336g4z/hedqFoMLAN7xv6mBvjT/wBldMVmamDSZPiI0g+XqBBEDV1vvscUY5yU6lv67/0aPgVQ5GjrDqWLKfLckKRK2t5fWD0B6Yp3Hs0/jOGcswNz8hABkk2i8i/1wT4Z+4z1RWDVESqR4e4ceJpvBWN+kXjbFp4/RylV3qCigpiTDXYAbyZN/QG2wxXFvHJym7F5CHIn7RWo5allqtFqhQEBw99O4kFTJAtuLAY0Dg/MVHNyF1IwElKgAMbTYkRNt8Uap+zwU6LV6WYhAoKOKeskGASd/LfcTYTghw39nKjztUDFhO1rwQbEE+83nbG+1QUmUzmnmnMGoaR0aGY6AxDACdtp6x9cMcr8VpUnZs9STS6zTRqSCTPxDWu24kHBXgnNdLLUwtLL0WqCQaxWSfQkCQBJ64g8zVa3FwpZ0BpDykgKo1dCxMwYnrEHGaM7S3d/AXhjnGnyecOmnSAkwFpEGT0GlAPNgvwD9kbR4vjtScowFMj8QIhiCSBB9/TFL4Vyrn6NTVlszTWoBBNGsdQU7zEHThNTmarSZkq1czXdGIYvXqaSRay6o0z37Yb3orm/kgpqyw8T/ZvnqDKiZmkXMCGqgE+wI1dO15wAzVDPZOZuwa/kMH1Uso9oj2tifwbM5rNOq0aKjV5l8hlgD5mDn8JMk2iR3GNYyoqNTUV2UvA1hQdM9d5OJCGu9SIz5/4lx2uzC4EdVDKP5H0xN4Dn82zfuKTM3VkVySfUifqcbdnBRorrIpLvE6ZcwSEWd3MWHXEzLVkLBHJBgMaYjUAfSYHadsWvBCqrYCMmy3L/ABuubxTHQO6xHaF1H6jB+hyYBTWlnM0yuksr0xvrPw+YSYKg2jfF85k4ui0kTLoksxH7xSdhvZrme/baDhGa4dl1Wq1KWY02KFiRNSPIx0hQFi3z2wY44W1XJGqVmeZg8LyLAaamarUyxXU+mmgJ6lSSWO8Qwv0MyR4Dz1SUgLSp0qWoBwkAAMVhzCo0KC+ymTAJvaqCtk/HY1KTMt5pvUKNqPcgwQLmxvN+2I32dfCBp+HTrKAIFQN4wAEz520uYNoCnbHTydJhjSpv/wBfn+jNj6iclb2fY3nJcRoEMFqLZQ5mR5SB5jPT+uE8SoU83RZNUo4jUjD89j2jGG8N4/W8IUlr1KVLVdVPwG8rB3Q3MTv7GbLT41WZD4FFQ6/FVd1Vj0MaSpn1k4xZOkljfN9n+eZohnUuVXcKZb9ktKmjxmSjsbFkBQdpBafnNu2KxxLKHLVHpNWSqoAJNFtQBgwdtyDJUDqDJiQ7GcceNmK1YuoK0lWCRJWTOg6V7nUGO3uxl1ahk61DTQFZ0KGrpbWFJjSWDEfD5Qqr/fLPC9Tsak1aK/ka1QuEYEQd4ErMdxF7G/fBDhGZ4nWzBo0ErVUVwGJpgFQNyWgImxjUY2w9w/j1ahTYVaalzZc0nh1H0gBdOhzBHlFzBufYWHLc/mhTFOkGHVvEUKuo7kAIDfvqwq6e+UBJEfmblfiioScp46gyrUnDsg6SgALNH4QRM4zp3pmowzAqKwJkRBB7EG49oxp9DnDP1p8JyFP+RTSB28xRj85xWuJ8peLWZqtZS7Xeq1QHzHoZbVI6nph1gUOHRKRHy+bo13pGrWpxSGlUaWkEzHnExPQEReIxaeC8Sp5etQq00y9RaalXF18TbS5+NUcEEyqj4o2wN5f/AGZ0ajulXOKRAinQ0u79bFlApxFzfF3yX7MuGlINGvRIt4hqeYHuTJQj/tHe18UShJPaf+QqIM4bxSm9SpVzNPNAmpqXwwkiB5iSzBjLEwVUWjHr8yU38GkKwTVr1K9GtqXzEglgGIJJEwPeMVjm3geZ4bVKUcwa9JyXLgAOrdabG4BiDYg32HWq5niqoUBpBgUXxCdUs99RMzeTt9MPebT724quzceGcx5ZMiWfMo7sGXw2YIASSDBqwxEzB7RbFXqVC7alGoTsrlhewjzGflii5bnBNGk0hp/DqBm9xDKZH98N1OL5SqhK0adOosXKqZ9Ftc+/rgQzzjs4fcLs0TgtCm5XXTcKSZlQDAJBOqwQWN9sFeA5fJ5WvVqv4jMdTLT1AkedvKASCfKEETfTcHpmXCeJeLUGmo6inTZVVXe6tpD7nTFh5QLyJBixrOZlgJYkq1pgTBOrUQV3kkSO+Fn1DukMlZf6fNFGvmSX10ENNqYhbg61KsY3lVgrf4Y64hcxF6goUqeaWqGM6tBXQUOoat4nebfD63oKZ7zKdyYsrQwMzMkab6psLfXDtTjmYId6ZqU7jUEYeaxEQPMYv1ESMVSyyktL4+g6dO0anwbLiuW8PiFWm12KaUErJhxFmU9D2ImNsMJwpFy1Sp9tdGDVAAayhSZYwTI3Mtv96fbI/wDFK6NrpEpZlClhJ1CCJsd5tvtO138xzC1Tw/FnUoAkKPKAIIhbQTe87/V/Gk/K/mDaqLG+f8QBKrFvMjVKlpOk6QVLKd1mwM2O98H+LcUqN9nGUVopt5z4YUKADfUo89+kRaTjPf8AGaJfzUgykqII0wJmYFgT5jYXJJwcp8yoMy7w1FGIKxMQoZVkbgld4Myd+uGWRcSA+NjRczzBRpMiVKtWanZabfh1bJMebYgGCO8YoHMvAHormGehSFBakIWUj4gsMFUxDFyL2BUWG2BVXnlmrgqXMrDWliNSErtJHlm83jeMEeH86FqnhVMvUq0FCsaOiAzymljqMKIBsN5HbFkoY4t0wapPkobErqp+QzZn+81zDGIkb4N8mO5cClXNFaZlnD6W0zdlJtGkm0kntbDXFHWpVAp5WPjcSQ8AszXgSAoESb9Zvj1s2VZkqtC+IpKqDoBUWuR/qZfeT6YWajFdwtryIHBGetVeqygU9vKq3PQ7bAdLdIxP+zVa1anlEJirAYkAkAm5Pyk/LDlTMKKbtQPlp3KgWAkCbepH1xoH7L8o32fxnWlrdjpZR5wtvKxN97x6z1xVjTnPU1sRF3yyhEC3sAPpjx6vr/HHMThksf0MbSGNczVBVL1z+/fV56jZaoBpHSbKpGwmAZ7nEXiNbxcoHyqPT1HUx8uoaTBpoVE7mZP4QLknC+JZjLVD/wDy5eo76mMa580kfBqYgAmxa0dNiJK8GBQJXdaS/wCSo1MdrwDCzEn1HoMVY46mvdGkoxT3EcP4n9pp/vcyKPlvTptDNt8dTzss76VVR09RP4OeEpWVKGXVqm4bX4hOk/F5wQo2ssMdrYn5DgPDig1UaK3+PWSGj8WlyUG0q1p+WCjc18OyzKtOFIsBS+EnsdifocR56bhHG7Xp/myLHdS1IjDKcUrstQURT8MOKdRVW2v7+kMZ0hVtNzq7jFgyOTrU/NmMxTe4BDOqEAAy2kgwdXSTIjAnKczZ+r4i06LIh+GtXUKSdtOhQrCOhk7fLAjjpqxTepUfMMGhgSmlJUiVlYbqDMm/TF3h5Z7/ALbiPJFOmFeKKjVCqVFYVTDUKwDK+w1CH1rsNljra5wP4ZwbMy2rLUaKkXGrxJ7y7O73NugjubGbwXM5WkqnK8Pfxti1QKNNyLspJYHeJAviTxZ8y9MGvVIUsAKFABZLHSAJgtuTcmwMY2QwZJQWp0vXn7GKfVY4zairl6EClWQVaRzWaoZcUm0rQo06htAPfStvvaIHTCP2j8xCmMsmRrqUYHxXplWYxACm3kOnUdh/DEjinC8tSXQMv4hiQbx76hc+wxVc1wGq/wAFImemkx9T/XGnH0ME9a59eCqX/JSklGXC+wAyFGi7VHqrWYm6LTKi/dmaT22Hc4svJnAtQZ6uUq5iofgFFYCi8yzMoM227Ye4fytnEhwEBXZWIO3cEMp9ji2Uub+JUgFzGXSqo70/5pKj/biZunyS3i7+dAx9ZjWz2+RS+Y+WKqg1aeQrUKd/E8RwxadiFEsIMEmYgYG5MVDT0U5Dn42CFmJ7ifhPyxrA5nevTmmgyjRZ2eb9NCOadNh7n5HCv8R4gBLplswv4ir02P8A3CaY/wB2M7hlS0yNEcuOTuLM2p8Fz9MB1pyT5SDpZzt5zqgUzYXAJEHEHMZHOM8ujtU2JALDrbUdrHYEY1QcbWAauSzCD8dEiqkd9S2jDmX41w+oYTMqrfhqKUI+ZEYr1ZEq8vr+xZcG7M/rcIXK0RXzFREqTIRhdz+C1+s+XDFLm5q1YBiNMeSmqtKuOumfPsYDkAyPbF05i4TxCqwOUenVoxcU6igz3JkT8j8sAMpyPnNRJpCkTu+vSfW6X/rgY8rg7VWGUFJUwZneKDMO37wjTvIAYkjc6RbqIBtEAnA3w0gA1NJAN56D33tP064tTfs+pUxqFWrqHxAEQx69JHXqcQeM8CfJVB9nFNtRDhqmmU0EkiWsxiADaZ2Jxhy4XOTlfI6jSoq61/DrJ4dYTqnUpAI6jVG2Nf4RxHNudT06b0SigaHIckTJhlAuZ+913xkdPLOtcE5dHEzZmFO/W3YHpiz5nm+oHakarMmkA1KdMAJA2FhpSZsO+5icNjw1ywqTXBb8zxVEVTUyNUMzEMiIKgEkSzNTkEHe/ba2JeZznCq9QUKgovUI1RpgoB1YwCnz74q3COOtVg5am9SDDKk0wLiC7MWY2LGQRsQIsMTeYnXPIqawqi7syk3tCkAA7Tt3EgYv8K2knYyybXJV+epJ5i5B4OlM1asUE/HqtcgfeBO56HrgLnv2JUmMUatz+KRb5TOOTgT5mpUBqGllWTRMhYXY2NtTCDMEAg3JgGXwLMNm83W0ZnMAUankDMhR1WANULJWbyW++BvuubG8cqbDjamrRWz+zapSpOPtIGg+QwbwfMACw1AETdbmI74FNy1nECMQlRHBIYFhfrKkAWIPdY640rNcYehm6eVZ8sxqiVogOhKkNcMPEUSQbdemJ+ezipl66Nlaqp4T3FQOt0INi4YW/wBOM+h3Y9RMmrcLzFN0paX1XtBAHaWiO4nYad8FaXKuecHyHSVJ1qQWNhBC6p3gGxMA2MTi9ZDidHNBXruaLrAZKylVi3lRmAB23B8xJMAEAGVzFAVBTTMDV8SiQQNovcbkCJvJxVLCvIFGBhhTChgS8T8QAuIMfhjeJk4H5jOMzkkzMT7CBee1tu2LzzrwfwWbMUaXiUqpYu1nVSYCkzMHcyRvpggzgOeU3HgECt4dWdNRBIBIsDDsQSV820RsdOJGHmBoB5Z0WNY8htOmRJ7evxRfp9CuRzDagAy2gw0gHYCxkfME/wBT3AuSeJZihTpsVTLOBVEmQdVwbS2qDMbT23wvg/IdRm8JjUWqqzL0yFY9QrGbbeaN+hxHisBVs1xOrSzLDTq/ywF+IbhgSLjr2+mBWa4tXLM7alJaC1xtcDpeMGVzLNWakfMEJGvSSEYGBYEC0ne9hI7E8nw2rm9SBD4Y+8dNhMg6j8OxkiNjuRBEVFNbClVyXG61NpU6QQRE2hgQR85/4xb+IcaTN5ditFzUFvIrNeIBZp0j8zPpiH/0m1KW8JnQTFRPOpiRqDXFiL+3TF95L4EAoqUjVodypUarfCyMhnuD+WLnjTCkULk3larmq2lgVpf/ACTO1+trzA+vbG3ZDJrRprTT4UEAYcpg6jLSO0bfr264ddxGHikhhl3OGjUw6zDDLDDAKjw40yCqJ4Vp0EKD7wpI7e8nscBeJ8tZ1n1JmfEWbo/lEdjpXS0H0xb6qZbKgirVVNP3FJd/neFPucQH5mkxlcv7Vat/mBsPkGxpxdPklwvz87GbL1OKHL/PzuQcvyXUq0gMxWcr9/wyKdJhM+abH3EYm5PKcPyZC0afiVDYCissfdyC7D1E49Th9bMHXma7MBfSphR3BKz4Z+S+2DfDsslLUtMFU+9Ew3cvpcqxiPNAJ6jFz6fTy7f5+eRQuq1cKkJq5bOOfJTVKQiURl8YyvQt5bE9WG22AL8Py5qQ1U6x8S1vKR2Ba6H5NixPWIO5KnoGkAnpDdJwO5hygqrqWNaD5x2PUfO3rjRg1RdcIy9RKElfL+J79iNO+mFixG1uoYW698QeMIaiosK/nDANtabmL/WRfFfoZ16R8jsp6lGK/WDfBHJ8X0wGSnUA/EIb31LBJ9SDucbZdPJruc6PVRjK+Pv+3+iy0c4SBK7ibH+X98LTPUiY1gNtBt+e+BlHi9BonXSt1GtRtYFQGj/twqvlaTHxFdGi50OOmwIPmG3YduuKHFx/UqLYuM/0uw1pB/KcK9cVTP8AFHpJTkaajlu6yBNx2mxE4n8N4zrJVXDgICJBk28xMADtt32xXdl3hSSsOkWNpMWHf0xmma5pdarSgpGSrIEA0grfVaWedugEyDvi8Zrj6UzDSW7LeO3sPrjO+beIVcw2oUqdtvDu7dg33mAHpirPCei0NhrUSOH1q9GjrylbxaVOT4NZZK7ToMfMhSvzxPzfOIzFTLinTDpU8tSjUAqENIB0l9Q2YFSABvI6Co5XMFWBAZGAm4II7gzeDtg1+z/h9Q5rxDTJpqbPaASP5SdvTHNxY8mpRT2NTlUW+xca3BcpOrw2ot3VaiR66qTOg/2Ydy4zK/8AtuIVWj7rNSrx76mRwP8AsxZaWUZ1LAeRQST7XIHc2xjvMHPbszLT0CfvGmjafYsCSY62GOhlljSfcHTrLJ8bdy0c85/NUmpLmHpVKkOQKBIglYXxRO0sp2EQbkG1SPGqeZzIOYWqUJPkpVBKnpp1+WRfcjcdsVPN5p2YuWYuxksTvPXDnBKdd6yJRUvUb4YAJH+q9rdzjmtOTtHTXBpOS4fkKxUUs9UQkgeFVy5ZgT0mm2kH5Yu3DeU6NLXT1U67GA6lkMReNB273k4G8EyRpoopIpzJH73MJTQaJEEUwGiYtrmWvETbsxwU/fpZSoerEVss5PcsJRj6k41LBOvf/PiZn1OO6iWCpwbRSNJFNFT1pqF0+q+WAfWMUnM/szN2y+YKk/G9SZuRYFettov6Yu/A+FfZwK1Rq9LcDLGuKinsbAT6CTvfEqrWd5Ygx26D9d8Uuk9jQra3KBzPlamTyqRUrV3BnzajcTLagTosbddxOKjw3nepkqQREanqaToIZrRBLG8dNB7Gd8bPJGM55m5VTxTprIoI1BXDTuZuFIMW9e/clU1T/YltFN/6lNfidDN1RLIyTcLAEwDMAG8TP971xvjeezVF0y2UqhaihJ8JnI1Wc6llFhZFzgBwDhdKjm6b5hEqUabTUEGAYOmZEGDDaTc6SI6Y0vjvPKUqyoj06iPTJQI0sHGylfUdJkdYGKszUKQ0Xe7BtPjWZFJnr5Y0CoIBZpUt9ANIgyQbWxVuIcaSnUTxcrRdSko5S51H/MIUhpBECb+mFcY5tq5ui6eQLo1Dw0LAshk+Zrjy7lfwwNycVTO5oKKbKdRcK4IIBQeazCSZBCgMd7z1xinKeTby/Nyy1ykaNl8zkfAakAEo1Kg1K1Yq0ypBAeQFlQLGBJ23xdslm6dNFSmgWmANIEQB02t/HGC1eO69LVVZ0WJLyFI7TI3uOtjiyZzmbWA9Nlp+S1Iyp8oARUYCIDREwPivbFvTxemmmCU7exo3JOeUcPygckEUKYJP/wBQBt0wrN8UVmVqZR2E2nZSC2qe8IDA7xiq8t5XMIEovekFidSsCsWCkHa0bbdd8O5CKbPSCpGUMoo0iUZZB9GiTqiJn3F1C6gTluXq1WvWBoHU1VW8UaU0a4fxXWQGMaSVjVuIUlTi55HlKhSpLTcGpAhmNi19V4MkTeCSPlbCeD1WSkrTDOAzTeSQN7yYEATeAMGaGeD2Nj/A+39MBY0iI6mqqICgAdAAB8owtiBt1wsoD1+WGmpkYNBEzhipiR0ww74YAw5wxWbEhziBnqQYX1QD90sP/wAkYhCtjgUVGJA+ImWMnfp2+QGCVDJ1aRJUK99msRHZgZGCleQxHTUbQO5646m3pP69rnHofEbXB5DTUrb3ItPNVDB8N9QB+JkBHfzRqI98dTWqY+FYMyZmZncAHEoGRYzF79fbC0MyN/4f2wmy4Q+uT8yO+WqMPM8jpAFv9xYm2EfZbaSCdPtc+x2v2vviYjfIG3Q2uevyxzAXBM+/9t+2JqYHuCK3CaLmGXSf9Ntt/n8sCs1y+wujBh/HFsrUe6nuNvc9P1OEPlA4YKdMztv7Qbn3GLIZ2vMSWJPyKJVytRNwQMNeN3G3XFypZYruSw2A6f8Ad1P/ADhjOcHp1CCBp/FHr+WNK6hcMoeHzRWKtXxGRnZ3KfCHZmA+RO3tg3k+L0xBagJiNdJyD9H1A++rCX5cBNqgAmLi/wAgLk+2JmU5YpRL1DABJFp8u+0gX+uKss8Fb/Y04IdQ+Ht67jFbL5audX2jw2iNNRNAH/ddT9cDM/ytWElU8RPxpBHfcE98W3M8vURCoWEzfVsbRbbv9cDxy/WpHVRqwfSUJ/2mG+eKIZU+JfX+DTOMovdfT+QbwjlkPpFYF7+WnJIkT239tsXN8vlsjTD5kqg+5RQXY/hAHxH2sOtsVLiHF84vlappcEEOAuv21JEjDD8aer/7inSzBjTqYaXA7B00uL33OFzYOoyR9xr6hw9V00Jf9l/T9xrmvnNs0lSnenTAI+zIAS1rB2FiTPwfCOsxOM1z2XdwCQQsmJ3tvYXMGZxfs5wjJViSrV8rUPtVSe5Hkc/U4b4PyLRDmpms1Tr0wZC0tYqVD2KsP3Y7m/oZM448ukzwl70WduPWdPNXGaKnynyjVzx1KRTyyH95XfZP9I/G56KO4mOuu8v8CpJT8LKp4VD79Q/+pWPdj27KLCcEMlw01QmtRSoJanQUQFH9e53M4OquwAt0AxqjBYvWX2X+2YcvUSzbLaP3f8HmVoKihVEAfr54l1HWkup9+gwirVSgup7t0H6/PADM5pqjFifYdv6YzTnqexrwdPpVy+gYo51SPEeNfQHp2AxBrcUFRgrF1IIIWLSDINjfa2IK1o/rhVTN2AME6lsRJ+IXH3hHvbGXJUVqb2N0d9kizZZlqC6LPW36scV/mHh1E1BqIUAGGMQk7mDYkd4x7m+KGkut3FNV36T6Hefliic3cwZbM0/K7BlljIOllIgzZrkxAI63jCxyJLVF2CS8miTzM2Wak1EVhk3p3NRgG8cPIUuV+9qNyNpFhsKDxKtTZGgVLKqxUjUfM4ao1h4UBVECSNdicJynFmQulNBTJQEnQC0SpYGxJkgMRa4B6XZfMsoiWYgkSwYSSR0Mz5RFuw6YolL6/nb89ADWf4gwpqpA8NH02BAky3xeUsAwLCR+eB6V2cgtBUX0g7GDMydom8gYazXE30BAFVqbFjUgay02XWb+W1gfriEuVYEEXBBIkiwHUyYsD+t8WqCoBZckzKoWV02IBBOkdVktBGxuCbjpOJ61grxFMaRIJFgNiSLevffFazTaCFp61psqGCbjVEG3Ugfwvh6tRKFlapCv2iCd7yQBMjtEziqUZJ8k5LDls1TJgNodLKRKlTt5Z9PphWZNRi7eKWLoQxY77fENtO9xveIjAPi9Wk5ot4Qy7rAYqD++6LV83lVo7TM7yIFg4VkxmKR0qw8M6SUE6yD5lncGIubARPTFkYN1GwcFl5I41mKlQ0qlQVVRR5whEnSD8VgCJAiMH+ac3UpZWtUpErUVZUgAlTa8HeBO46YpSZCmleoKfiJQNNZh2DajcddNQi5gGOxx5zJxivQyTJUBqUazFKeY8ZS8QNdNkEMDE3PRx6Y1ShUeR09Utkary6zNQQuW1kSxPcmdugvtsNrRiXVEHp+RxXuQWqtk6TOx1NJkgGQLKb91APznFmczhIvagy5IztHfEdnxMqKPb2xFen+j/bDWgDc4i18wqtB7YlNS/X6/tiqc25oqogn4onqbGfzws2oqwrbcPZltLtuRrNvc48CgbiY6DcTfeL47HY9AuEeOl+pngIBBGxvfp6bfzx6LRHUC9v1+WOx2CQXBmQRt+f8AzhQAa437+s/o47HYR8BXNDukEbX6fx/kJx5TIkDbpjsdhe4x5YESYvf9XxzKDce0++3qLdsdjsGtrAnvQjhlIeYnc1Re+wCmO8Yn0SGOhbtoqiDbdh1j3x7jsVZVu2b+n/SkEvsyFBUqqVhZMxIAvupMD0GBVbjq6oFINT2gmD7gQR8re+Ox2Oa5NnZjCKXA/QzmUzLeEQRUifDdZ+dpX/yxGz3JdF5Kgr/9T/I/yOOx2LIdRkxv3WU5ejw5F70QDmuUKi/+m4Ydjb85H8cTuXeAlDrqhZ+6o/M3j5Y7HY3S6vJKOls4y6TFGdpFmC9sOZqutBdRu5sB/L0HrjsdjBkb4Ot0sE7kVqvXaoSznzfl2Hthpn/5x2OxWbRz7PUZfKNwSLjpub4fzD03ohalDwj5SstJ6H4l82qOp698djscnqs8nl8Py/o0YoqrHeJcFpVwhVzKEMobURa8EiGiAepHp0wH4Nk8mlN9OXVFJZTpM6rltIYgMPiJE2AMemOx2NHSYIVKfmq+G4mbJJNR7mQ/a6dAs6KA8aZMsyqZ2PlABB3F7HYE4iU6wVx8RLDSY6XiCO0wdzsPXHY7DZUlOkV+QnL5FKoPhnSANbM83UTcQJmNJO0iLm4w5xLgvhkofLbVMlrCxtb7xj5HpjsdiVt8yEjhnLNWvlWzWuRTJlDE6UMMZIIgATHm2O84i0E8lMH4Kl0JgsYIkEbAiRsY/IdjsPOKashO4dk0qPUSs7KgFtMnVJlQx36Rt3740Hkmkq0XRaelAQoBYNMKNyAJ37C0Y7HYXA9/zsQn8b4vkYHC6FRUcKNblKlpIfStuv0AsPSrZ3I03YZas8BH0CoqyVMkdd1cm9phE7QPcdjSRGnZCmKahAsBAFEdgIHvbEjxh3+v9sdjsRK0FjdSr3GGxUB2vj3HYUIiq0DFA5ub4O8sT9cdjsVZv0Mnkz//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 name="AutoShape 12" descr="data:image/jpeg;base64,/9j/4AAQSkZJRgABAQAAAQABAAD/2wCEAAkGBxISEhUUExQWFhQWGSAbGRUYGRwgHhggHCAdHx0YHCAfHCggGB8mHBwbITEhJikrLi4uGB8zODMsNygtLisBCgoKDg0OGhAQGzUkICUsLCwsLzcvNDIvNC8sLCwsLCwsNDAsLCwsLCwsLCwsLDQsNCwsLCwsLCwsLDQsLCwsLP/AABEIAJcBTgMBIgACEQEDEQH/xAAcAAABBQEBAQAAAAAAAAAAAAAFAgMEBgcAAQj/xABAEAACAQIEBAQDBQYFAwUBAAABAhEDIQAEEjEFBkFREyJhcTKBkRRCUrHwByOhwdHhFVNikvEWgqIzNENysiT/xAAaAQACAwEBAAAAAAAAAAAAAAABAgADBAUG/8QAMBEAAgIBAwIDBwQCAwAAAAAAAAECEQMSITEEURNBYRQicYGRofAyseHxwdEFI2L/2gAMAwEAAhEDEQA/AL7GHFXHRhajHUs59HKuHAMcowsDC2GjguFhccBhxRgWGjwLhYXHoGFAYRsNHgXCguPQMLAwrYaPAuFBcegYUBhWw0eAY9AwoDHoGFbDR4BhUY9AwoDC2GhIGFAY9AwoDAsNCQMexhUY9AwthoTGPYwqMe4lhoRGPYwrHYBNJ5GOjCsdiBoTGOjCox2BYdImMdGFY7EJQmMdGFRjsQmkTGOjCox2JZNImMdGOdoGBj8RcOVISxsNUWMQCSfivGmDtvggoJxjyMeq0+nvhFbMIglmAHqf1OIiUhUY804HVOYKA6k+yn+eGH5nogTDk9oH9cWLFk7Cao9wvGPIxXavNo+7S+p+vTEWpznH3EHu2LPZ8nYXxIdxwHC1bFNPMNWdl+n98KHHq/8Ap+mN3gSKPERdAcLDYpP+P1u6/QY9HHa/4x9B/TA9nkTxUXcNhwNij/4zW/zB9B/THh4zV/zDgezyJ4qL4GwsNigf4zV/zG+uO/xer+N/9xxPZn3J4yNBBwrVjPf8Vqfib/cceHiDnqfqcD2V9yeP6GjA4VOM4+2v3P1x79rY9cD2R9w+P6Gjax3wrxV7j64zgZk98LGYPfE9k9Se0ehonjr+IfUY9+0p+JfqMZ6Kx745qrRaJ9ZjAfSLuT2h9jQvtdP8a/UYSc/SH3hjJ+IczCnTB+/MEdiN1/mPTE4cbAKIVbxSoLJYaJiNRJA6g+2KFjxN1qH8SfY0r/EaX4hjjxOl3xkOe5tINSmFhoIpuLqSJ/nibwjmDyKMw+mo5kCDYdOkDb1/PCqOFy02NqyVdGkVuMfgX5k/yH9cRjxWr/p/XzxTeK8bFDQxBKOLMOhtv6RP0wxwDmHxwS4CAWBJjUTsoHUx2xbpwxlo8yvVkasvH+J1u6/QY7/Ea34h9FwHUE98LVTi7wYdkV+LLuFDnq34/wD84Qc1V/Gf92IIpnHpQi/9/wDnE8OK7E8Rkw1qv42/3f3w1UqsI1PE7S2/1OKhnOdqCqTTStUPSKbAX2JLQQPljPM/xfM5qoNTyQZA22/h/wAnFWScYIsjGUuTVeLc1U8udJaW0agQ1tyBMHviLn+caqVUCFtIQF1kT5hqsJ83li4teOuMvoUa5zEuYgQWa9ri36G84m1cu3igFo1TpNiBY2gkxG+MsuoTdMujjo2qlxZ2pmorsVC6j9NVj1t2nAnM82MmXFRKniNA6nTcA3MQp0mQDBOMqXNOa7o1Q6llzYXkCYgwPpheXrMaBuwVlJ0rAvcXsZG0ARt16Wa7WyAob8l5rc/5hoSnaoWUAySpJgBe9yT2iMWGhx5/ANWq70wh0vrlIYbgAm/e02xiuXzTllksSGTc9li/faMDuLZ2prZXqEj4jdj+Z3tgRk0+4ZQNzbjfiUmqU6pZQY1EsACZUSYt5jio53mbwvhrFyVBAWqYUTJUNqJAMRBOxIgC2KEConUZhQPe19/z6+mINXM+YwSB0H6OJ4zfCAoJGqU+ewSo0sQdmLzMdfhHpv3wSyfMFGuxVWOv8J3PtGMVrOdSyWCki43tO1/1OCyZpKel2BkCAFgLFrERax29MJ7Rlg+b+QfCizV8vnUckSQRuCCPzAvjzO5ynTOliQ0gaeonaRExtf1xneXz6x4j2WQVJVYmRZhIkddtgcN1aGZqVgSKjAkanCs3uTA7Yth1jl5bgeBeQYzdOqS3mkSYBY/LEatlagFtP6n+UY5qBLSlX5SR098JWhXG7SPRvRe/qGwjVlt0EyWk4UFb1wR+zgk4cXLjHas5WsHLTb1wsUTgmtAYdWkMTUDWChQw6uWOCq0hhxaQ7fwwuompgtcqcOrlMFFp4WEwNZLYNXJYcGRwSVMOrTwrmTcGLkMOrkRgmtL0xVeb89XBajRRKkpdVqAVRrOlWC9LnrIO3tXPNpVjxg5Og5TyY/4w8uRHbGecrcfqZViMxSqNI3B+G/YzJJnqOm/S+8zZjRli37wMbBaaszkmbAIR9T5e+KcfU643wyyWFxdHi1qHjCjqBqETp3ixN+1h/EYgcVr5pAzU6CeGvVy2oxu0A2XpfuMUPK8Kr06yiq/gVa9PWEcmGCkEqx0nR1MN1S9sXTwqudo5ZdJSrr/eVVtoRBaCY06pXyr0npvV7RJ2nt2LfArjcqef4yrj95TTzN5ipI0mYsDIJjs0TPfBHJ8FzHgCt4firUUkg9AwubG4hQQY9PTAr9o2QpUsz4VMEkUaZLRIZizhiY6kadvW2DnBOa1ThlKjr0VCGQEbhVKzBv8AjUbXExEYzS3b1s0JVFUB2yirRk/u3DghRIsSLsJPyg+4nBKhxDxquXpkaEWFaou+kMfOTsCAfzwGfI5habVzqekd33AMggmQY+s+2JHLGYpjMeG1QoKiGSBqgmfKOxIg79RO2M8o3wWVYUOZSHYmo9PUQhZplQ3lJDAzvsY3+RgjM+IFBIRkPkIF5kbH1F74K8zcOpUlepSrMypp0UyiAG8NN569vfAfgOmstWpSBLU2EUTq0+rbTBja3bEkptpg0Gq8GzANFPFZQ4EG4E+sTgkppnZlPzGKjwrMVwB4tGYMbaRAEbWDSepvY98TqlXV/wDCq+7gf/gscbIZZNFDww7hz7XQFXwvEXxYnRInvt7Xw549PTqUqRBIv26YrSBaR8SpVCqstAJiBc3Y7RvbbC6+SzNXXRoqKCTCsIYxAMwzW3PTpbfEc5LlEWKD8zKMzVrq9On0dbaTIaAQJkCNjiFSUCVaQ06TEWubm239cWviXJVVqZpmvRApz5wnn7QCoLkdI/hgOnLCU0GnNU2YavLpeTvF3VQL7mfliTTnHzHuKZFauEZQp1gX0k+1rG/sdu2H8r4ZYqHIcSSJnTOwk9Y/LDdDh5rJrWsixeGQsWm0COkidxv8sSP+i2rmpWXMpqJBKLJYG0iI1NAMCB0xVHA1u0HUr5A/B6a/aKoViyhSNfv6/X6YlBUVPi72m+6z69F+uDmT5ZYU2Bq5fa41aXeQZJBAM9IwP/wGqFJamZ3MENudvKTJ8q7G0CcW6ZLyApR8mD6FRZNo26dvbDVXOZQk66UsCYLE9PaR9ZGCfDeB1ahlqdQKhIKkEHTFjqgiJtse/XBCvyvSqK+hKlN1Is/mW9xqcBSBB/DPvinI4p+86H3fBTeIeHpDqpjtqkTvtJg36GMMcJy/jVdMxYsZtZdx6GJ+f1xZuJclZjwy9NqRpRcrrHz8yi295jbAjhHDalFmdhEKVB6T3nYD19MTXHQ9LJVPcLlcqphVGpYtdgYO8nqL3wnO5tXB1KBMEmImD5f6/wDE4DZ/NhYDBTPUbxYjAjO5wvAjcfmZn0xjWNyd2xiy5vOiCGK3XaNwAf63HthrJ8UdHVzDLq8u4tH6jp9cVyrmmEKbxIvsR+gMKoZltUNEEQSRaPXvhljrcJZn4jTJnaYIHsQe1/74mZJqjCVllFo9YHSbW/PFWXPU9ckbWU3j1tvsT3xKyua8o0iFvY7++2HU5Lkhr2m+HFp+mJIo4nJwx9OrQY9v5b47ryJcnJWNvhA5KZw6tE4nPk2USVP8PynETO1dK2dEPdytv/K38dsVvOkrW5YsEm6oUmXOHVy+IY47QVV1OgeLwwgnuDMR7T8sBs/+0LKUbEGof9Ex7yYn5E4r9oTRZ7NKy1Ll8OrRxQm/aWqImmm7EKAzMouYuYht4LG/t6e/9YtU1sKN30j4jAAkhlAFyQRMfhjecZpddGti1dLT3ZoIoEAtpOkbmLD+mGcrnKVSdDBtO8dJn+hxQ35mrgqKdTQukKRJaZMkw02i298P8u5khnCO4JOmFNMOQJ8x8RlUCAxPUdsV+3apUvmPHp4dy8ZnO0qYJdtCiCSw2BMTAJMTaYxnvM/H8kajPTy9KtUQyHZTEzdzEMYtcdotiJzNxZHPlrPWqK0FAAdiNyrMrekQbbdcDKaBgj1IFTdYGqxtDRdOpJNhHrirN1E7pcDRxxT2RauTsrla3j1Komqtd4a4lSwZCAfhIOwmRA3xYjzbTNLWh1balYhdM7mdJJi+3ptOKFy/kS1SqhYgAhiFgq+oEQZBBAiffBD7E1FHpUqYZXJ1O4VmhhcAkqVHoLDtiv2lJ15jugDxHifiVfERtROxMkgE3J7gENYbDfcYtPLvGaupUB0pHkBampqWKxDkHeCCpO0RGKnxLhrJ4opgFWp1C2gEimQgCqTqgTLQO98FuJZCq9JKlHTrC6gnUhlGoKelug6+uE8VKSnfIFsQudy9VzXchleiBK3sHPlMhRZp/hcnAWkaJoKr02FVAWWoraWHmsrAgqwke/QEYbqV2VlNVyxcWBuU+VovP06nC8tWBBEqw0k26kMY6nGhtyjZOVsP0eK11Q0ZRaWgo5MjVqJuCBvESDby9JnEXJPozNNpJKEHcCYEgT3wqqCUXSG0rJZdwCxB2G5EHbuRab8F1t5Q0i0RsR03t1tGLEnVMYLZ7nCo2VFFVlKwZQSxLKLeWIAaNgZ7bxdjkziL5cPoglmAMqTZVZpFwRt1ER7YgZDgtVV1OpXQCRqMSLm036D+OCGQySuKBmFaqU27oSIvFoj5/WRTVBdOy0ZPmeq7fcaK+mNgUCbapt5mUzF9MA74sdPi9NQyVUuWBYq0kKNlQeUySLna95iMBMrwOks6Q0NBNgLiL3BF4H0xN8FCZMSNiCWI+SzefTocalim+TJLLjXCPeJLSr1UWm5Y11zIdZgoaqHcmy6RAkyLHfFnzfM1FWZGdyF1LHhtc6rH5AAT6nAjI5DVURtJAQ6gxgKTpI+Hc2J3i4G4xcKeTWBNzFyQJM98Hwow/VuZ59W5bQ8isZXilPMVVSmKhcm1yu17+UDYTJxOzPAcs7FnorVc7xT1Gb7tAPU9Opw7xLI06X75QFdLggxt/bDVPnRAY0VlUDooaN7WJ/RxMsItJwWwenyylfiPe/sO5PluhTZXo5XQ9mDAadrXmencfyOCedSpVlHohTEytzv0bRA9pnAtOdaZHxup6aqZj5lVI/jiTR5zy5F6yg/hAJPp0H5YpjGSqUUapuDuLf7EN+X1YkFnkCYaCFmYJBgG4/hiLU5WpMpDimxvBUr8rkT+ow9xPnAFT4Yqn/UwFMD1kwSPacOZOjUeiKpqQSJKxI/kfnjXGeXmTMGSHTx2RG4fy5TpEMtKDO4v+VvrgzlFSo/h1RDmdFRfK38LAwN46YgUUqzbQTJHUf1xKGYrJco1uqsDHyN/4YXKnPnkPTzUWtMtjyplsxTYeL56I3Z2DTPX7pFpkkDbFc535bp16T1EqaDaCUJU3PqCpkzJmYjFnrcZWopRjvuGkH6i+APEadFV0s5VGYBpaq1usDWQ0x2HXHMzYpJ20daGSElRi3FuVcypHwMpUkMKqGw7+aREdvQTiu/ZmCksCItB3t/HG/cW4OMw4VkpGkV0hl0oQsGDAqEjfqB0FsVHmngtChTLUKuWelGgxVEhrSGQsSIJBlZjeBgPVH1A0vIyo0y07SBt3HUz6fzxL4VwfMZyp4eWpNUf8K9N7kmw9zgrmMoCfDUBHfTonSQdQMrIB1SSukjbzYunJFBaOdQM1FTliA7NTEw0wFeRY+1pjCPJVepEZvnuBZuhHjZetTkwCyMASNwDEHabdL4l8OyBVDUdKhUkAaBc2mbmIjrj6mzmWWoaTn4qT619yrIf/Fzik/tC4FUq6alD4iYYD2MHY+30w2W1G0FoHZfmXLCvUpFHAQAh7EM1iUF9xMbxY3w3m+bMoBVKpqqgQqNqhomJgFRcnabetgv/AAvNeGftFbLIouzFGewNp1MiiLDY4rfMPF8llqbinmGrVYsiBaaf7qVMN/5fPGjW2TSkC85zPnqhZART6CnSZAb9BeSR2uYxAyfD2zKlmChSTLlpMjrKkxI9O/ocA63GBW0A06NE0zIqJr1b3B1O2o2senzweXnGuzaadR1TRBRaYMqgJi3wiJJMA2kzFqJb8gpIJ1wafkQMyg6RUJmw6Xgm0QxE2OB3FeDLVIDVCCCflMbk7n0Aw5my9Smj0FLGQGVg3weYEQamkrcWADC17YJpw2m9DS6uarDSyqy338ygNAtpidr74o8SMZXdEQH4AaCsy1dZQADVTcLoYGNTEqTABO3fEziuadHkOalIgDWL94VhMzAiRuMEKHAH0AulBo3167/6mEkavr6EYr/HQ9hU06QwAWmmlRv8Jif4nfETjN6YvYk5Wx+pTYOtUk/FCiVIJAJ02gWiIt0wUyPFpZAhVWcM1So4hmI3tBI22E/D0FsB8/kWQZeoFqCmzqwikygTErPwsViDfpcYubZSgANYQgM2gsQTex2sPUC2EyUlfIKGOFcLbMv41LXUCtc6EVOlizkeWwkTPphH/TlQLSWrXy6VZeShNRQDeGVVGqOl7e0Q/QzNBlAplUnUQLQQvUbATAgd2jc4Xw+tr0nQWZiQCtyFIkE2BE6RtO4ucDdf0Okq9SBX5VbUHTiNSTZytHw1hZKgDxAQLncdcN5qmlBIfMVMyw+6zMLbk+WZt01DbFqbghf92wpiSCfFNoG+wImMPVOQsnSBrVGIRPOQlpi92JJI7KNIM9cMlkk97r5CtXwZxS4iai5gJALajo1N98BQANJmIg36j5EeB5qshVGpqqCmFNaW1SB0DgETAnyxN5OF5fO5WD4VWlSljZVVT6AzN47zgFxXlp6vm+0Am+4NxvaABPyA298I5qTaey+ApIzvB6OZqsRm6YrElQiguz6jpAuVVTeDG82EmCPyFEVKnhIVG4J7Qb7D1xG4fkPszLWANYhrAeWCO5kn1gDcC4xJ5X4VWNZqh10ihLRpPnm+kfiFrieuNWPJGCtvZBvakGG5fqo6+FS8YAgs+sIFB7lmABjYk72NrY7ivBq1PMh3o6DXqA0gHViWGkMCFJEmoQYi+ob4O8C53pUq5TProogElKQYqrsbAQwZQALial2F1GIvP3OWUq1smcrPh0nLTKwJamfhFwfLN7mcadSyPUgRdKjuZUaklRatSo1UjSKS0wJd9UAgE6ehvE6sM8oogplg3hw0KNShSSFEdDMdZ6DGjcd5i4ZRpipVD13rA6GamrMQhKlgrgKoBnp0OM7/AGaKwpOuZ8ekjMGVwm4A3JYgRbeCb2jCqT33+A1RLBluHeHT8TM6fLG7ay0gmLnytCk7geYbYDcX5jNJD4IXSDGrrfpEWG3f5dbnxPlpnqeCrNUABZz5VlosqgGwjfVG+Kk3JFV1KoHVgzqC2nTpRipkSWZtQNwG29jhc+bPKOm9l9ypdNii3JLn7fA7hfONYkU0VS5UvLG1zECWgt97uZPtjTuHZqpTy61K5YudOpQBKkkLAA9T3xnHKvKz0Xp1XqTW1OBTZT0MLAHma4JuBY+uND4vxQUFUVEJDAmBqU+X0YagSR5Yn5dUxSlCFu78kVy6ZymqqvPuDOds69OnrWmWUSKgmIESD1kb9OmMt4nzLLRShaa9e+9rbiDt6n0xoHHOOJmKOhKb0ySpJqLr0wR0JIBuLmYg++M241wYM5KNqLMYUAyTEkaQNzOwwMspzVtuuxbDBGHCC3B+IkrpMQzeXSWm5gAAm9gSYnrtBxbsvwGudn8p2Ic/wIxR+V+Xs1WhqYVQCTFVgoOjSTvJWPEW8X1jGzZJ1pUk1qqgBVhWQiWIAgqQLsbWG+2L+i6uWCLTVr4GTqujlma0yr50AsvysJlzqP66nBVuHqlOCxVBveAPn74LmvSG7qvoTe/tIwH5tqUauTrIH1axpAVXaTOx0qbW62xvl1U5RtL14MWPoPfp/BuzqWQCsNLsGuQNV+gJg+4+uJLZOsdqzj2AxFSlRo5hatQhYywGontDaACdyOn+k9sO8O5moNRRq40k7jymSCRYSW6dQPyxRPrUn6l0P+Nl5cfH+SHxPgZKlqlVyFuSdh6mMDOZM7laVBQVB1C7LUllIm+nUDpI63BJUGMdznx2iaDhVqIzGmVZlfSCHJYgsoBJXpbaOt8jz/EHUfhciRJB3sbjb4djH9cWbrcmT3fujoYejjg48/IL5njTUq1N8uDWVKlpB0taDqUEiDfc2BGD/EszSzK3y9BWMedNSkSOoU336g4z/hedqFoMLAN7xv6mBvjT/wBldMVmamDSZPiI0g+XqBBEDV1vvscUY5yU6lv67/0aPgVQ5GjrDqWLKfLckKRK2t5fWD0B6Yp3Hs0/jOGcswNz8hABkk2i8i/1wT4Z+4z1RWDVESqR4e4ceJpvBWN+kXjbFp4/RylV3qCigpiTDXYAbyZN/QG2wxXFvHJym7F5CHIn7RWo5allqtFqhQEBw99O4kFTJAtuLAY0Dg/MVHNyF1IwElKgAMbTYkRNt8Uap+zwU6LV6WYhAoKOKeskGASd/LfcTYTghw39nKjztUDFhO1rwQbEE+83nbG+1QUmUzmnmnMGoaR0aGY6AxDACdtp6x9cMcr8VpUnZs9STS6zTRqSCTPxDWu24kHBXgnNdLLUwtLL0WqCQaxWSfQkCQBJ64g8zVa3FwpZ0BpDykgKo1dCxMwYnrEHGaM7S3d/AXhjnGnyecOmnSAkwFpEGT0GlAPNgvwD9kbR4vjtScowFMj8QIhiCSBB9/TFL4Vyrn6NTVlszTWoBBNGsdQU7zEHThNTmarSZkq1czXdGIYvXqaSRay6o0z37Yb3orm/kgpqyw8T/ZvnqDKiZmkXMCGqgE+wI1dO15wAzVDPZOZuwa/kMH1Uso9oj2tifwbM5rNOq0aKjV5l8hlgD5mDn8JMk2iR3GNYyoqNTUV2UvA1hQdM9d5OJCGu9SIz5/4lx2uzC4EdVDKP5H0xN4Dn82zfuKTM3VkVySfUifqcbdnBRorrIpLvE6ZcwSEWd3MWHXEzLVkLBHJBgMaYjUAfSYHadsWvBCqrYCMmy3L/ABuubxTHQO6xHaF1H6jB+hyYBTWlnM0yuksr0xvrPw+YSYKg2jfF85k4ui0kTLoksxH7xSdhvZrme/baDhGa4dl1Wq1KWY02KFiRNSPIx0hQFi3z2wY44W1XJGqVmeZg8LyLAaamarUyxXU+mmgJ6lSSWO8Qwv0MyR4Dz1SUgLSp0qWoBwkAAMVhzCo0KC+ymTAJvaqCtk/HY1KTMt5pvUKNqPcgwQLmxvN+2I32dfCBp+HTrKAIFQN4wAEz520uYNoCnbHTydJhjSpv/wBfn+jNj6iclb2fY3nJcRoEMFqLZQ5mR5SB5jPT+uE8SoU83RZNUo4jUjD89j2jGG8N4/W8IUlr1KVLVdVPwG8rB3Q3MTv7GbLT41WZD4FFQ6/FVd1Vj0MaSpn1k4xZOkljfN9n+eZohnUuVXcKZb9ktKmjxmSjsbFkBQdpBafnNu2KxxLKHLVHpNWSqoAJNFtQBgwdtyDJUDqDJiQ7GcceNmK1YuoK0lWCRJWTOg6V7nUGO3uxl1ahk61DTQFZ0KGrpbWFJjSWDEfD5Qqr/fLPC9Tsak1aK/ka1QuEYEQd4ErMdxF7G/fBDhGZ4nWzBo0ErVUVwGJpgFQNyWgImxjUY2w9w/j1ahTYVaalzZc0nh1H0gBdOhzBHlFzBufYWHLc/mhTFOkGHVvEUKuo7kAIDfvqwq6e+UBJEfmblfiioScp46gyrUnDsg6SgALNH4QRM4zp3pmowzAqKwJkRBB7EG49oxp9DnDP1p8JyFP+RTSB28xRj85xWuJ8peLWZqtZS7Xeq1QHzHoZbVI6nph1gUOHRKRHy+bo13pGrWpxSGlUaWkEzHnExPQEReIxaeC8Sp5etQq00y9RaalXF18TbS5+NUcEEyqj4o2wN5f/AGZ0ajulXOKRAinQ0u79bFlApxFzfF3yX7MuGlINGvRIt4hqeYHuTJQj/tHe18UShJPaf+QqIM4bxSm9SpVzNPNAmpqXwwkiB5iSzBjLEwVUWjHr8yU38GkKwTVr1K9GtqXzEglgGIJJEwPeMVjm3geZ4bVKUcwa9JyXLgAOrdabG4BiDYg32HWq5niqoUBpBgUXxCdUs99RMzeTt9MPebT724quzceGcx5ZMiWfMo7sGXw2YIASSDBqwxEzB7RbFXqVC7alGoTsrlhewjzGflii5bnBNGk0hp/DqBm9xDKZH98N1OL5SqhK0adOosXKqZ9Ftc+/rgQzzjs4fcLs0TgtCm5XXTcKSZlQDAJBOqwQWN9sFeA5fJ5WvVqv4jMdTLT1AkedvKASCfKEETfTcHpmXCeJeLUGmo6inTZVVXe6tpD7nTFh5QLyJBixrOZlgJYkq1pgTBOrUQV3kkSO+Fn1DukMlZf6fNFGvmSX10ENNqYhbg61KsY3lVgrf4Y64hcxF6goUqeaWqGM6tBXQUOoat4nebfD63oKZ7zKdyYsrQwMzMkab6psLfXDtTjmYId6ZqU7jUEYeaxEQPMYv1ESMVSyyktL4+g6dO0anwbLiuW8PiFWm12KaUErJhxFmU9D2ImNsMJwpFy1Sp9tdGDVAAayhSZYwTI3Mtv96fbI/wDFK6NrpEpZlClhJ1CCJsd5tvtO138xzC1Tw/FnUoAkKPKAIIhbQTe87/V/Gk/K/mDaqLG+f8QBKrFvMjVKlpOk6QVLKd1mwM2O98H+LcUqN9nGUVopt5z4YUKADfUo89+kRaTjPf8AGaJfzUgykqII0wJmYFgT5jYXJJwcp8yoMy7w1FGIKxMQoZVkbgld4Myd+uGWRcSA+NjRczzBRpMiVKtWanZabfh1bJMebYgGCO8YoHMvAHormGehSFBakIWUj4gsMFUxDFyL2BUWG2BVXnlmrgqXMrDWliNSErtJHlm83jeMEeH86FqnhVMvUq0FCsaOiAzymljqMKIBsN5HbFkoY4t0wapPkobErqp+QzZn+81zDGIkb4N8mO5cClXNFaZlnD6W0zdlJtGkm0kntbDXFHWpVAp5WPjcSQ8AszXgSAoESb9Zvj1s2VZkqtC+IpKqDoBUWuR/qZfeT6YWajFdwtryIHBGetVeqygU9vKq3PQ7bAdLdIxP+zVa1anlEJirAYkAkAm5Pyk/LDlTMKKbtQPlp3KgWAkCbepH1xoH7L8o32fxnWlrdjpZR5wtvKxN97x6z1xVjTnPU1sRF3yyhEC3sAPpjx6vr/HHMThksf0MbSGNczVBVL1z+/fV56jZaoBpHSbKpGwmAZ7nEXiNbxcoHyqPT1HUx8uoaTBpoVE7mZP4QLknC+JZjLVD/wDy5eo76mMa580kfBqYgAmxa0dNiJK8GBQJXdaS/wCSo1MdrwDCzEn1HoMVY46mvdGkoxT3EcP4n9pp/vcyKPlvTptDNt8dTzss76VVR09RP4OeEpWVKGXVqm4bX4hOk/F5wQo2ssMdrYn5DgPDig1UaK3+PWSGj8WlyUG0q1p+WCjc18OyzKtOFIsBS+EnsdifocR56bhHG7Xp/myLHdS1IjDKcUrstQURT8MOKdRVW2v7+kMZ0hVtNzq7jFgyOTrU/NmMxTe4BDOqEAAy2kgwdXSTIjAnKczZ+r4i06LIh+GtXUKSdtOhQrCOhk7fLAjjpqxTepUfMMGhgSmlJUiVlYbqDMm/TF3h5Z7/ALbiPJFOmFeKKjVCqVFYVTDUKwDK+w1CH1rsNljra5wP4ZwbMy2rLUaKkXGrxJ7y7O73NugjubGbwXM5WkqnK8Pfxti1QKNNyLspJYHeJAviTxZ8y9MGvVIUsAKFABZLHSAJgtuTcmwMY2QwZJQWp0vXn7GKfVY4zairl6EClWQVaRzWaoZcUm0rQo06htAPfStvvaIHTCP2j8xCmMsmRrqUYHxXplWYxACm3kOnUdh/DEjinC8tSXQMv4hiQbx76hc+wxVc1wGq/wAFImemkx9T/XGnH0ME9a59eCqX/JSklGXC+wAyFGi7VHqrWYm6LTKi/dmaT22Hc4svJnAtQZ6uUq5iofgFFYCi8yzMoM227Ye4fytnEhwEBXZWIO3cEMp9ji2Uub+JUgFzGXSqo70/5pKj/biZunyS3i7+dAx9ZjWz2+RS+Y+WKqg1aeQrUKd/E8RwxadiFEsIMEmYgYG5MVDT0U5Dn42CFmJ7ifhPyxrA5nevTmmgyjRZ2eb9NCOadNh7n5HCv8R4gBLplswv4ir02P8A3CaY/wB2M7hlS0yNEcuOTuLM2p8Fz9MB1pyT5SDpZzt5zqgUzYXAJEHEHMZHOM8ujtU2JALDrbUdrHYEY1QcbWAauSzCD8dEiqkd9S2jDmX41w+oYTMqrfhqKUI+ZEYr1ZEq8vr+xZcG7M/rcIXK0RXzFREqTIRhdz+C1+s+XDFLm5q1YBiNMeSmqtKuOumfPsYDkAyPbF05i4TxCqwOUenVoxcU6igz3JkT8j8sAMpyPnNRJpCkTu+vSfW6X/rgY8rg7VWGUFJUwZneKDMO37wjTvIAYkjc6RbqIBtEAnA3w0gA1NJAN56D33tP064tTfs+pUxqFWrqHxAEQx69JHXqcQeM8CfJVB9nFNtRDhqmmU0EkiWsxiADaZ2Jxhy4XOTlfI6jSoq61/DrJ4dYTqnUpAI6jVG2Nf4RxHNudT06b0SigaHIckTJhlAuZ+913xkdPLOtcE5dHEzZmFO/W3YHpiz5nm+oHakarMmkA1KdMAJA2FhpSZsO+5icNjw1ywqTXBb8zxVEVTUyNUMzEMiIKgEkSzNTkEHe/ba2JeZznCq9QUKgovUI1RpgoB1YwCnz74q3COOtVg5am9SDDKk0wLiC7MWY2LGQRsQIsMTeYnXPIqawqi7syk3tCkAA7Tt3EgYv8K2knYyybXJV+epJ5i5B4OlM1asUE/HqtcgfeBO56HrgLnv2JUmMUatz+KRb5TOOTgT5mpUBqGllWTRMhYXY2NtTCDMEAg3JgGXwLMNm83W0ZnMAUankDMhR1WANULJWbyW++BvuubG8cqbDjamrRWz+zapSpOPtIGg+QwbwfMACw1AETdbmI74FNy1nECMQlRHBIYFhfrKkAWIPdY640rNcYehm6eVZ8sxqiVogOhKkNcMPEUSQbdemJ+ezipl66Nlaqp4T3FQOt0INi4YW/wBOM+h3Y9RMmrcLzFN0paX1XtBAHaWiO4nYad8FaXKuecHyHSVJ1qQWNhBC6p3gGxMA2MTi9ZDidHNBXruaLrAZKylVi3lRmAB23B8xJMAEAGVzFAVBTTMDV8SiQQNovcbkCJvJxVLCvIFGBhhTChgS8T8QAuIMfhjeJk4H5jOMzkkzMT7CBee1tu2LzzrwfwWbMUaXiUqpYu1nVSYCkzMHcyRvpggzgOeU3HgECt4dWdNRBIBIsDDsQSV820RsdOJGHmBoB5Z0WNY8htOmRJ7evxRfp9CuRzDagAy2gw0gHYCxkfME/wBT3AuSeJZihTpsVTLOBVEmQdVwbS2qDMbT23wvg/IdRm8JjUWqqzL0yFY9QrGbbeaN+hxHisBVs1xOrSzLDTq/ywF+IbhgSLjr2+mBWa4tXLM7alJaC1xtcDpeMGVzLNWakfMEJGvSSEYGBYEC0ne9hI7E8nw2rm9SBD4Y+8dNhMg6j8OxkiNjuRBEVFNbClVyXG61NpU6QQRE2hgQR85/4xb+IcaTN5ditFzUFvIrNeIBZp0j8zPpiH/0m1KW8JnQTFRPOpiRqDXFiL+3TF95L4EAoqUjVodypUarfCyMhnuD+WLnjTCkULk3larmq2lgVpf/ACTO1+trzA+vbG3ZDJrRprTT4UEAYcpg6jLSO0bfr264ddxGHikhhl3OGjUw6zDDLDDAKjw40yCqJ4Vp0EKD7wpI7e8nscBeJ8tZ1n1JmfEWbo/lEdjpXS0H0xb6qZbKgirVVNP3FJd/neFPucQH5mkxlcv7Vat/mBsPkGxpxdPklwvz87GbL1OKHL/PzuQcvyXUq0gMxWcr9/wyKdJhM+abH3EYm5PKcPyZC0afiVDYCissfdyC7D1E49Th9bMHXma7MBfSphR3BKz4Z+S+2DfDsslLUtMFU+9Ew3cvpcqxiPNAJ6jFz6fTy7f5+eRQuq1cKkJq5bOOfJTVKQiURl8YyvQt5bE9WG22AL8Py5qQ1U6x8S1vKR2Ba6H5NixPWIO5KnoGkAnpDdJwO5hygqrqWNaD5x2PUfO3rjRg1RdcIy9RKElfL+J79iNO+mFixG1uoYW698QeMIaiosK/nDANtabmL/WRfFfoZ16R8jsp6lGK/WDfBHJ8X0wGSnUA/EIb31LBJ9SDucbZdPJruc6PVRjK+Pv+3+iy0c4SBK7ibH+X98LTPUiY1gNtBt+e+BlHi9BonXSt1GtRtYFQGj/twqvlaTHxFdGi50OOmwIPmG3YduuKHFx/UqLYuM/0uw1pB/KcK9cVTP8AFHpJTkaajlu6yBNx2mxE4n8N4zrJVXDgICJBk28xMADtt32xXdl3hSSsOkWNpMWHf0xmma5pdarSgpGSrIEA0grfVaWedugEyDvi8Zrj6UzDSW7LeO3sPrjO+beIVcw2oUqdtvDu7dg33mAHpirPCei0NhrUSOH1q9GjrylbxaVOT4NZZK7ToMfMhSvzxPzfOIzFTLinTDpU8tSjUAqENIB0l9Q2YFSABvI6Co5XMFWBAZGAm4II7gzeDtg1+z/h9Q5rxDTJpqbPaASP5SdvTHNxY8mpRT2NTlUW+xca3BcpOrw2ot3VaiR66qTOg/2Ydy4zK/8AtuIVWj7rNSrx76mRwP8AsxZaWUZ1LAeRQST7XIHc2xjvMHPbszLT0CfvGmjafYsCSY62GOhlljSfcHTrLJ8bdy0c85/NUmpLmHpVKkOQKBIglYXxRO0sp2EQbkG1SPGqeZzIOYWqUJPkpVBKnpp1+WRfcjcdsVPN5p2YuWYuxksTvPXDnBKdd6yJRUvUb4YAJH+q9rdzjmtOTtHTXBpOS4fkKxUUs9UQkgeFVy5ZgT0mm2kH5Yu3DeU6NLXT1U67GA6lkMReNB273k4G8EyRpoopIpzJH73MJTQaJEEUwGiYtrmWvETbsxwU/fpZSoerEVss5PcsJRj6k41LBOvf/PiZn1OO6iWCpwbRSNJFNFT1pqF0+q+WAfWMUnM/szN2y+YKk/G9SZuRYFettov6Yu/A+FfZwK1Rq9LcDLGuKinsbAT6CTvfEqrWd5Ygx26D9d8Uuk9jQra3KBzPlamTyqRUrV3BnzajcTLagTosbddxOKjw3nepkqQREanqaToIZrRBLG8dNB7Gd8bPJGM55m5VTxTprIoI1BXDTuZuFIMW9e/clU1T/YltFN/6lNfidDN1RLIyTcLAEwDMAG8TP971xvjeezVF0y2UqhaihJ8JnI1Wc6llFhZFzgBwDhdKjm6b5hEqUabTUEGAYOmZEGDDaTc6SI6Y0vjvPKUqyoj06iPTJQI0sHGylfUdJkdYGKszUKQ0Xe7BtPjWZFJnr5Y0CoIBZpUt9ANIgyQbWxVuIcaSnUTxcrRdSko5S51H/MIUhpBECb+mFcY5tq5ui6eQLo1Dw0LAshk+Zrjy7lfwwNycVTO5oKKbKdRcK4IIBQeazCSZBCgMd7z1xinKeTby/Nyy1ykaNl8zkfAakAEo1Kg1K1Yq0ypBAeQFlQLGBJ23xdslm6dNFSmgWmANIEQB02t/HGC1eO69LVVZ0WJLyFI7TI3uOtjiyZzmbWA9Nlp+S1Iyp8oARUYCIDREwPivbFvTxemmmCU7exo3JOeUcPygckEUKYJP/wBQBt0wrN8UVmVqZR2E2nZSC2qe8IDA7xiq8t5XMIEovekFidSsCsWCkHa0bbdd8O5CKbPSCpGUMoo0iUZZB9GiTqiJn3F1C6gTluXq1WvWBoHU1VW8UaU0a4fxXWQGMaSVjVuIUlTi55HlKhSpLTcGpAhmNi19V4MkTeCSPlbCeD1WSkrTDOAzTeSQN7yYEATeAMGaGeD2Nj/A+39MBY0iI6mqqICgAdAAB8owtiBt1wsoD1+WGmpkYNBEzhipiR0ww74YAw5wxWbEhziBnqQYX1QD90sP/wAkYhCtjgUVGJA+ImWMnfp2+QGCVDJ1aRJUK99msRHZgZGCleQxHTUbQO5646m3pP69rnHofEbXB5DTUrb3ItPNVDB8N9QB+JkBHfzRqI98dTWqY+FYMyZmZncAHEoGRYzF79fbC0MyN/4f2wmy4Q+uT8yO+WqMPM8jpAFv9xYm2EfZbaSCdPtc+x2v2vviYjfIG3Q2uevyxzAXBM+/9t+2JqYHuCK3CaLmGXSf9Ntt/n8sCs1y+wujBh/HFsrUe6nuNvc9P1OEPlA4YKdMztv7Qbn3GLIZ2vMSWJPyKJVytRNwQMNeN3G3XFypZYruSw2A6f8Ad1P/ADhjOcHp1CCBp/FHr+WNK6hcMoeHzRWKtXxGRnZ3KfCHZmA+RO3tg3k+L0xBagJiNdJyD9H1A++rCX5cBNqgAmLi/wAgLk+2JmU5YpRL1DABJFp8u+0gX+uKss8Fb/Y04IdQ+Ht67jFbL5audX2jw2iNNRNAH/ddT9cDM/ytWElU8RPxpBHfcE98W3M8vURCoWEzfVsbRbbv9cDxy/WpHVRqwfSUJ/2mG+eKIZU+JfX+DTOMovdfT+QbwjlkPpFYF7+WnJIkT239tsXN8vlsjTD5kqg+5RQXY/hAHxH2sOtsVLiHF84vlappcEEOAuv21JEjDD8aer/7inSzBjTqYaXA7B00uL33OFzYOoyR9xr6hw9V00Jf9l/T9xrmvnNs0lSnenTAI+zIAS1rB2FiTPwfCOsxOM1z2XdwCQQsmJ3tvYXMGZxfs5wjJViSrV8rUPtVSe5Hkc/U4b4PyLRDmpms1Tr0wZC0tYqVD2KsP3Y7m/oZM448ukzwl70WduPWdPNXGaKnynyjVzx1KRTyyH95XfZP9I/G56KO4mOuu8v8CpJT8LKp4VD79Q/+pWPdj27KLCcEMlw01QmtRSoJanQUQFH9e53M4OquwAt0AxqjBYvWX2X+2YcvUSzbLaP3f8HmVoKihVEAfr54l1HWkup9+gwirVSgup7t0H6/PADM5pqjFifYdv6YzTnqexrwdPpVy+gYo51SPEeNfQHp2AxBrcUFRgrF1IIIWLSDINjfa2IK1o/rhVTN2AME6lsRJ+IXH3hHvbGXJUVqb2N0d9kizZZlqC6LPW36scV/mHh1E1BqIUAGGMQk7mDYkd4x7m+KGkut3FNV36T6Hefliic3cwZbM0/K7BlljIOllIgzZrkxAI63jCxyJLVF2CS8miTzM2Wak1EVhk3p3NRgG8cPIUuV+9qNyNpFhsKDxKtTZGgVLKqxUjUfM4ao1h4UBVECSNdicJynFmQulNBTJQEnQC0SpYGxJkgMRa4B6XZfMsoiWYgkSwYSSR0Mz5RFuw6YolL6/nb89ADWf4gwpqpA8NH02BAky3xeUsAwLCR+eB6V2cgtBUX0g7GDMydom8gYazXE30BAFVqbFjUgay02XWb+W1gfriEuVYEEXBBIkiwHUyYsD+t8WqCoBZckzKoWV02IBBOkdVktBGxuCbjpOJ61grxFMaRIJFgNiSLevffFazTaCFp61psqGCbjVEG3Ugfwvh6tRKFlapCv2iCd7yQBMjtEziqUZJ8k5LDls1TJgNodLKRKlTt5Z9PphWZNRi7eKWLoQxY77fENtO9xveIjAPi9Wk5ot4Qy7rAYqD++6LV83lVo7TM7yIFg4VkxmKR0qw8M6SUE6yD5lncGIubARPTFkYN1GwcFl5I41mKlQ0qlQVVRR5whEnSD8VgCJAiMH+ac3UpZWtUpErUVZUgAlTa8HeBO46YpSZCmleoKfiJQNNZh2DajcddNQi5gGOxx5zJxivQyTJUBqUazFKeY8ZS8QNdNkEMDE3PRx6Y1ShUeR09Utkary6zNQQuW1kSxPcmdugvtsNrRiXVEHp+RxXuQWqtk6TOx1NJkgGQLKb91APznFmczhIvagy5IztHfEdnxMqKPb2xFen+j/bDWgDc4i18wqtB7YlNS/X6/tiqc25oqogn4onqbGfzws2oqwrbcPZltLtuRrNvc48CgbiY6DcTfeL47HY9AuEeOl+pngIBBGxvfp6bfzx6LRHUC9v1+WOx2CQXBmQRt+f8AzhQAa437+s/o47HYR8BXNDukEbX6fx/kJx5TIkDbpjsdhe4x5YESYvf9XxzKDce0++3qLdsdjsGtrAnvQjhlIeYnc1Re+wCmO8Yn0SGOhbtoqiDbdh1j3x7jsVZVu2b+n/SkEvsyFBUqqVhZMxIAvupMD0GBVbjq6oFINT2gmD7gQR8re+Ox2Oa5NnZjCKXA/QzmUzLeEQRUifDdZ+dpX/yxGz3JdF5Kgr/9T/I/yOOx2LIdRkxv3WU5ejw5F70QDmuUKi/+m4Ydjb85H8cTuXeAlDrqhZ+6o/M3j5Y7HY3S6vJKOls4y6TFGdpFmC9sOZqutBdRu5sB/L0HrjsdjBkb4Ot0sE7kVqvXaoSznzfl2Hthpn/5x2OxWbRz7PUZfKNwSLjpub4fzD03ohalDwj5SstJ6H4l82qOp698djscnqs8nl8Py/o0YoqrHeJcFpVwhVzKEMobURa8EiGiAepHp0wH4Nk8mlN9OXVFJZTpM6rltIYgMPiJE2AMemOx2NHSYIVKfmq+G4mbJJNR7mQ/a6dAs6KA8aZMsyqZ2PlABB3F7HYE4iU6wVx8RLDSY6XiCO0wdzsPXHY7DZUlOkV+QnL5FKoPhnSANbM83UTcQJmNJO0iLm4w5xLgvhkofLbVMlrCxtb7xj5HpjsdiVt8yEjhnLNWvlWzWuRTJlDE6UMMZIIgATHm2O84i0E8lMH4Kl0JgsYIkEbAiRsY/IdjsPOKashO4dk0qPUSs7KgFtMnVJlQx36Rt3740Hkmkq0XRaelAQoBYNMKNyAJ37C0Y7HYXA9/zsQn8b4vkYHC6FRUcKNblKlpIfStuv0AsPSrZ3I03YZas8BH0CoqyVMkdd1cm9phE7QPcdjSRGnZCmKahAsBAFEdgIHvbEjxh3+v9sdjsRK0FjdSr3GGxUB2vj3HYUIiq0DFA5ub4O8sT9cdjsVZv0Mnkz//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1028" name="Picture 4" descr="http://www.securiton.com.cy/assets/mainmenu/1054/images/atlantica%20hot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48" y="4687164"/>
            <a:ext cx="2004455" cy="16122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travelpage.gr/UserFiles/Image/regions/Dodecanesus/KOS%20AKTIS/kos%20aktis%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8565" y="4352349"/>
            <a:ext cx="2879171" cy="19470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hapco.gr/files/members/Conference%20Centers%20and%20Resort%20Hotels/KIPRIOTIS/Kipriotis%20Hotels_logo_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2910" y="313133"/>
            <a:ext cx="1868582" cy="2361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dimitrabeachotel.gr/images/michelangel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613" y="4874179"/>
            <a:ext cx="22764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Gintare\Desktop\grecote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8021" y="4450317"/>
            <a:ext cx="2809875" cy="2085975"/>
          </a:xfrm>
          <a:prstGeom prst="rect">
            <a:avLst/>
          </a:prstGeom>
          <a:noFill/>
          <a:extLst>
            <a:ext uri="{909E8E84-426E-40DD-AFC4-6F175D3DCCD1}">
              <a14:hiddenFill xmlns:a14="http://schemas.microsoft.com/office/drawing/2010/main">
                <a:solidFill>
                  <a:srgbClr val="FFFFFF"/>
                </a:solidFill>
              </a14:hiddenFill>
            </a:ext>
          </a:extLst>
        </p:spPr>
      </p:pic>
      <p:pic>
        <p:nvPicPr>
          <p:cNvPr id="9" name="Paveikslėlis 8">
            <a:extLst>
              <a:ext uri="{FF2B5EF4-FFF2-40B4-BE49-F238E27FC236}">
                <a16:creationId xmlns:a16="http://schemas.microsoft.com/office/drawing/2014/main" xmlns="" id="{370BCDA8-4A60-466E-A6CA-BE1202E090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387" y="687275"/>
            <a:ext cx="2571750" cy="1781175"/>
          </a:xfrm>
          <a:prstGeom prst="rect">
            <a:avLst/>
          </a:prstGeom>
        </p:spPr>
      </p:pic>
      <p:sp>
        <p:nvSpPr>
          <p:cNvPr id="14" name="Rectangle 13"/>
          <p:cNvSpPr/>
          <p:nvPr/>
        </p:nvSpPr>
        <p:spPr>
          <a:xfrm>
            <a:off x="3697882" y="1267032"/>
            <a:ext cx="5054574" cy="769441"/>
          </a:xfrm>
          <a:prstGeom prst="rect">
            <a:avLst/>
          </a:prstGeom>
          <a:noFill/>
        </p:spPr>
        <p:txBody>
          <a:bodyPr wrap="square" lIns="91440" tIns="45720" rIns="91440" bIns="45720">
            <a:spAutoFit/>
          </a:bodyPr>
          <a:lstStyle/>
          <a:p>
            <a:pPr algn="ctr"/>
            <a:r>
              <a:rPr lang="lt-LT" sz="4400" b="1" dirty="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latin typeface="Bookman Old Style" panose="02050604050505020204" pitchFamily="18" charset="0"/>
              </a:rPr>
              <a:t>OUR PARTNERS</a:t>
            </a:r>
            <a:endParaRPr lang="en-US" sz="4400" b="1" dirty="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endParaRPr>
          </a:p>
        </p:txBody>
      </p:sp>
      <p:sp>
        <p:nvSpPr>
          <p:cNvPr id="16" name="Rectangle 15"/>
          <p:cNvSpPr/>
          <p:nvPr/>
        </p:nvSpPr>
        <p:spPr>
          <a:xfrm>
            <a:off x="460375" y="2674533"/>
            <a:ext cx="10201393"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lt-LT" sz="3600" b="1" cap="none" spc="50" dirty="0">
                <a:ln w="11430"/>
                <a:solidFill>
                  <a:srgbClr val="0070C0"/>
                </a:solidFill>
                <a:effectLst>
                  <a:outerShdw blurRad="76200" dist="50800" dir="5400000" algn="tl" rotWithShape="0">
                    <a:srgbClr val="000000">
                      <a:alpha val="65000"/>
                    </a:srgbClr>
                  </a:outerShdw>
                </a:effectLst>
                <a:latin typeface="+mj-lt"/>
              </a:rPr>
              <a:t>Luxury 4-5* </a:t>
            </a:r>
            <a:r>
              <a:rPr lang="lt-LT" sz="3600" b="1" cap="none" spc="50" dirty="0" smtClean="0">
                <a:ln w="11430"/>
                <a:solidFill>
                  <a:srgbClr val="0070C0"/>
                </a:solidFill>
                <a:effectLst>
                  <a:outerShdw blurRad="76200" dist="50800" dir="5400000" algn="tl" rotWithShape="0">
                    <a:srgbClr val="000000">
                      <a:alpha val="65000"/>
                    </a:srgbClr>
                  </a:outerShdw>
                </a:effectLst>
                <a:latin typeface="+mj-lt"/>
              </a:rPr>
              <a:t>Hotels</a:t>
            </a:r>
            <a:r>
              <a:rPr lang="en-US" sz="3600" b="1" cap="none" spc="50" dirty="0" smtClean="0">
                <a:ln w="11430"/>
                <a:solidFill>
                  <a:srgbClr val="0070C0"/>
                </a:solidFill>
                <a:effectLst>
                  <a:outerShdw blurRad="76200" dist="50800" dir="5400000" algn="tl" rotWithShape="0">
                    <a:srgbClr val="000000">
                      <a:alpha val="65000"/>
                    </a:srgbClr>
                  </a:outerShdw>
                </a:effectLst>
                <a:latin typeface="+mj-lt"/>
              </a:rPr>
              <a:t> </a:t>
            </a:r>
            <a:r>
              <a:rPr lang="en-US" sz="3600" b="1" spc="50" dirty="0">
                <a:ln w="11430"/>
                <a:solidFill>
                  <a:srgbClr val="0070C0"/>
                </a:solidFill>
                <a:effectLst>
                  <a:outerShdw blurRad="76200" dist="50800" dir="5400000" algn="tl" rotWithShape="0">
                    <a:srgbClr val="000000">
                      <a:alpha val="65000"/>
                    </a:srgbClr>
                  </a:outerShdw>
                </a:effectLst>
                <a:latin typeface="+mj-lt"/>
              </a:rPr>
              <a:t>l</a:t>
            </a:r>
            <a:r>
              <a:rPr lang="lt-LT" sz="3600" b="1" cap="none" spc="50" dirty="0" smtClean="0">
                <a:ln w="11430"/>
                <a:solidFill>
                  <a:srgbClr val="0070C0"/>
                </a:solidFill>
                <a:effectLst>
                  <a:outerShdw blurRad="76200" dist="50800" dir="5400000" algn="tl" rotWithShape="0">
                    <a:srgbClr val="000000">
                      <a:alpha val="65000"/>
                    </a:srgbClr>
                  </a:outerShdw>
                </a:effectLst>
                <a:latin typeface="+mj-lt"/>
              </a:rPr>
              <a:t>ocated </a:t>
            </a:r>
            <a:r>
              <a:rPr lang="lt-LT" sz="3600" b="1" cap="none" spc="50" dirty="0">
                <a:ln w="11430"/>
                <a:solidFill>
                  <a:srgbClr val="0070C0"/>
                </a:solidFill>
                <a:effectLst>
                  <a:outerShdw blurRad="76200" dist="50800" dir="5400000" algn="tl" rotWithShape="0">
                    <a:srgbClr val="000000">
                      <a:alpha val="65000"/>
                    </a:srgbClr>
                  </a:outerShdw>
                </a:effectLst>
                <a:latin typeface="+mj-lt"/>
              </a:rPr>
              <a:t>in Greek islands like Kos, </a:t>
            </a:r>
            <a:r>
              <a:rPr lang="lt-LT" sz="3600" b="1" cap="none" spc="50" dirty="0" smtClean="0">
                <a:ln w="11430"/>
                <a:solidFill>
                  <a:srgbClr val="0070C0"/>
                </a:solidFill>
                <a:effectLst>
                  <a:outerShdw blurRad="76200" dist="50800" dir="5400000" algn="tl" rotWithShape="0">
                    <a:srgbClr val="000000">
                      <a:alpha val="65000"/>
                    </a:srgbClr>
                  </a:outerShdw>
                </a:effectLst>
                <a:latin typeface="+mj-lt"/>
              </a:rPr>
              <a:t>Rhodes</a:t>
            </a:r>
            <a:r>
              <a:rPr lang="en-US" sz="3600" b="1" cap="none" spc="50" dirty="0" smtClean="0">
                <a:ln w="11430"/>
                <a:solidFill>
                  <a:srgbClr val="0070C0"/>
                </a:solidFill>
                <a:effectLst>
                  <a:outerShdw blurRad="76200" dist="50800" dir="5400000" algn="tl" rotWithShape="0">
                    <a:srgbClr val="000000">
                      <a:alpha val="65000"/>
                    </a:srgbClr>
                  </a:outerShdw>
                </a:effectLst>
                <a:latin typeface="+mj-lt"/>
              </a:rPr>
              <a:t>, </a:t>
            </a:r>
            <a:r>
              <a:rPr lang="lt-LT" sz="3600" b="1" cap="none" spc="50" dirty="0" smtClean="0">
                <a:ln w="11430"/>
                <a:solidFill>
                  <a:srgbClr val="0070C0"/>
                </a:solidFill>
                <a:effectLst>
                  <a:outerShdw blurRad="76200" dist="50800" dir="5400000" algn="tl" rotWithShape="0">
                    <a:srgbClr val="000000">
                      <a:alpha val="65000"/>
                    </a:srgbClr>
                  </a:outerShdw>
                </a:effectLst>
                <a:latin typeface="+mj-lt"/>
              </a:rPr>
              <a:t>Corfu</a:t>
            </a:r>
            <a:r>
              <a:rPr lang="lt-LT" sz="3600" b="1" cap="none" spc="50" dirty="0">
                <a:ln w="11430"/>
                <a:solidFill>
                  <a:srgbClr val="0070C0"/>
                </a:solidFill>
                <a:effectLst>
                  <a:outerShdw blurRad="76200" dist="50800" dir="5400000" algn="tl" rotWithShape="0">
                    <a:srgbClr val="000000">
                      <a:alpha val="65000"/>
                    </a:srgbClr>
                  </a:outerShdw>
                </a:effectLst>
                <a:latin typeface="+mj-lt"/>
              </a:rPr>
              <a:t>, Crete, </a:t>
            </a:r>
            <a:r>
              <a:rPr lang="en-US" sz="3600" b="1" cap="none" spc="50" dirty="0" err="1" smtClean="0">
                <a:ln w="11430"/>
                <a:solidFill>
                  <a:srgbClr val="0070C0"/>
                </a:solidFill>
                <a:effectLst>
                  <a:outerShdw blurRad="76200" dist="50800" dir="5400000" algn="tl" rotWithShape="0">
                    <a:srgbClr val="000000">
                      <a:alpha val="65000"/>
                    </a:srgbClr>
                  </a:outerShdw>
                </a:effectLst>
                <a:latin typeface="+mj-lt"/>
              </a:rPr>
              <a:t>Lefkada</a:t>
            </a:r>
            <a:r>
              <a:rPr lang="en-GB" sz="3600" b="1" cap="none" spc="50" dirty="0" smtClean="0">
                <a:ln w="11430"/>
                <a:solidFill>
                  <a:srgbClr val="0070C0"/>
                </a:solidFill>
                <a:effectLst>
                  <a:outerShdw blurRad="76200" dist="50800" dir="5400000" algn="tl" rotWithShape="0">
                    <a:srgbClr val="000000">
                      <a:alpha val="65000"/>
                    </a:srgbClr>
                  </a:outerShdw>
                </a:effectLst>
                <a:latin typeface="+mj-lt"/>
              </a:rPr>
              <a:t>, </a:t>
            </a:r>
            <a:r>
              <a:rPr lang="en-GB" sz="3600" b="1" cap="none" spc="50" dirty="0">
                <a:ln w="11430"/>
                <a:solidFill>
                  <a:srgbClr val="0070C0"/>
                </a:solidFill>
                <a:effectLst>
                  <a:outerShdw blurRad="76200" dist="50800" dir="5400000" algn="tl" rotWithShape="0">
                    <a:srgbClr val="000000">
                      <a:alpha val="65000"/>
                    </a:srgbClr>
                  </a:outerShdw>
                </a:effectLst>
                <a:latin typeface="+mj-lt"/>
              </a:rPr>
              <a:t>Zakynthos, </a:t>
            </a:r>
            <a:r>
              <a:rPr lang="en-GB" sz="3600" b="1" cap="none" spc="50" dirty="0" smtClean="0">
                <a:ln w="11430"/>
                <a:solidFill>
                  <a:srgbClr val="0070C0"/>
                </a:solidFill>
                <a:effectLst>
                  <a:outerShdw blurRad="76200" dist="50800" dir="5400000" algn="tl" rotWithShape="0">
                    <a:srgbClr val="000000">
                      <a:alpha val="65000"/>
                    </a:srgbClr>
                  </a:outerShdw>
                </a:effectLst>
                <a:latin typeface="+mj-lt"/>
              </a:rPr>
              <a:t>Samos, Mykonos</a:t>
            </a:r>
            <a:r>
              <a:rPr lang="lt-LT" sz="3600" b="1" cap="none" spc="50" dirty="0" smtClean="0">
                <a:ln w="11430"/>
                <a:solidFill>
                  <a:srgbClr val="0070C0"/>
                </a:solidFill>
                <a:effectLst>
                  <a:outerShdw blurRad="76200" dist="50800" dir="5400000" algn="tl" rotWithShape="0">
                    <a:srgbClr val="000000">
                      <a:alpha val="65000"/>
                    </a:srgbClr>
                  </a:outerShdw>
                </a:effectLst>
                <a:latin typeface="+mj-lt"/>
              </a:rPr>
              <a:t> </a:t>
            </a:r>
            <a:r>
              <a:rPr lang="lt-LT" sz="3600" b="1" cap="none" spc="50" dirty="0">
                <a:ln w="11430"/>
                <a:solidFill>
                  <a:srgbClr val="0070C0"/>
                </a:solidFill>
                <a:effectLst>
                  <a:outerShdw blurRad="76200" dist="50800" dir="5400000" algn="tl" rotWithShape="0">
                    <a:srgbClr val="000000">
                      <a:alpha val="65000"/>
                    </a:srgbClr>
                  </a:outerShdw>
                </a:effectLst>
                <a:latin typeface="+mj-lt"/>
              </a:rPr>
              <a:t>and many more...</a:t>
            </a:r>
            <a:r>
              <a:rPr lang="en-US" sz="3600" b="1" cap="none" spc="50" dirty="0">
                <a:ln w="11430"/>
                <a:solidFill>
                  <a:srgbClr val="0070C0"/>
                </a:solidFill>
                <a:effectLst>
                  <a:outerShdw blurRad="76200" dist="50800" dir="5400000" algn="tl" rotWithShape="0">
                    <a:srgbClr val="000000">
                      <a:alpha val="65000"/>
                    </a:srgbClr>
                  </a:outerShdw>
                </a:effectLst>
                <a:latin typeface="+mj-lt"/>
              </a:rPr>
              <a:t> </a:t>
            </a:r>
            <a:endParaRPr lang="en-US" sz="3600" b="1" cap="none" spc="50" dirty="0">
              <a:ln w="11430"/>
              <a:solidFill>
                <a:srgbClr val="0070C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012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9A6570E8-8FD7-480D-96E1-E9BC38154A3B}"/>
              </a:ext>
            </a:extLst>
          </p:cNvPr>
          <p:cNvSpPr>
            <a:spLocks noGrp="1"/>
          </p:cNvSpPr>
          <p:nvPr>
            <p:ph type="title"/>
          </p:nvPr>
        </p:nvSpPr>
        <p:spPr>
          <a:xfrm>
            <a:off x="302531" y="506972"/>
            <a:ext cx="10369163" cy="1472551"/>
          </a:xfrm>
        </p:spPr>
        <p:txBody>
          <a:bodyPr>
            <a:normAutofit/>
          </a:bodyPr>
          <a:lstStyle/>
          <a:p>
            <a:r>
              <a:rPr lang="en-US" sz="5400" dirty="0">
                <a:latin typeface="Algerian" panose="04020705040A02060702" pitchFamily="82" charset="0"/>
              </a:rPr>
              <a:t>Do not wait apply now !</a:t>
            </a:r>
            <a:endParaRPr lang="lt-LT" sz="5400" dirty="0">
              <a:latin typeface="Algerian" panose="04020705040A02060702" pitchFamily="82" charset="0"/>
            </a:endParaRPr>
          </a:p>
        </p:txBody>
      </p:sp>
      <p:pic>
        <p:nvPicPr>
          <p:cNvPr id="4" name="Turinio vietos rezervavimo ženklas 3" descr="G:\My business\Advertisement\images.jpg">
            <a:extLst>
              <a:ext uri="{FF2B5EF4-FFF2-40B4-BE49-F238E27FC236}">
                <a16:creationId xmlns:a16="http://schemas.microsoft.com/office/drawing/2014/main" xmlns="" id="{99E94E9D-CE22-44EA-B562-A04D7D785FB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9461" y="2378674"/>
            <a:ext cx="833321" cy="788595"/>
          </a:xfrm>
          <a:prstGeom prst="rect">
            <a:avLst/>
          </a:prstGeom>
          <a:noFill/>
          <a:ln>
            <a:noFill/>
          </a:ln>
        </p:spPr>
      </p:pic>
      <p:sp>
        <p:nvSpPr>
          <p:cNvPr id="5" name="Stačiakampis 4">
            <a:extLst>
              <a:ext uri="{FF2B5EF4-FFF2-40B4-BE49-F238E27FC236}">
                <a16:creationId xmlns:a16="http://schemas.microsoft.com/office/drawing/2014/main" xmlns="" id="{787CE588-4B81-45AE-BEE1-D1E4732802DC}"/>
              </a:ext>
            </a:extLst>
          </p:cNvPr>
          <p:cNvSpPr/>
          <p:nvPr/>
        </p:nvSpPr>
        <p:spPr>
          <a:xfrm>
            <a:off x="1722782" y="2567530"/>
            <a:ext cx="2470228" cy="410882"/>
          </a:xfrm>
          <a:prstGeom prst="rect">
            <a:avLst/>
          </a:prstGeom>
        </p:spPr>
        <p:txBody>
          <a:bodyPr wrap="none">
            <a:spAutoFit/>
          </a:bodyPr>
          <a:lstStyle/>
          <a:p>
            <a:pPr>
              <a:lnSpc>
                <a:spcPct val="115000"/>
              </a:lnSpc>
              <a:spcAft>
                <a:spcPts val="1000"/>
              </a:spcAft>
            </a:pPr>
            <a:r>
              <a:rPr lang="en-GB" u="sng" dirty="0">
                <a:solidFill>
                  <a:srgbClr val="005DA2"/>
                </a:solidFill>
                <a:latin typeface="Arial Black" panose="020B0A04020102020204" pitchFamily="34" charset="0"/>
                <a:ea typeface="Calibri" panose="020F0502020204030204" pitchFamily="34" charset="0"/>
                <a:cs typeface="Times New Roman" panose="02020603050405020304" pitchFamily="18" charset="0"/>
              </a:rPr>
              <a:t>www.amberjob.eu</a:t>
            </a:r>
            <a:endParaRPr lang="lt-LT" sz="1600" dirty="0">
              <a:solidFill>
                <a:srgbClr val="005DA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aveikslėlis 5" descr="G:\My business\Pictures\free-vector-colorful-bubbles-background-02-vector_015346_colorful_bubbles_background_02_vector.jpg">
            <a:extLst>
              <a:ext uri="{FF2B5EF4-FFF2-40B4-BE49-F238E27FC236}">
                <a16:creationId xmlns:a16="http://schemas.microsoft.com/office/drawing/2014/main" xmlns="" id="{C132DEE4-6084-4E3F-B229-73292EE4E36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5272" y="493409"/>
            <a:ext cx="2470228" cy="2060804"/>
          </a:xfrm>
          <a:prstGeom prst="rect">
            <a:avLst/>
          </a:prstGeom>
          <a:ln>
            <a:noFill/>
          </a:ln>
          <a:effectLst>
            <a:outerShdw blurRad="190500" algn="tl" rotWithShape="0">
              <a:srgbClr val="000000">
                <a:alpha val="70000"/>
              </a:srgbClr>
            </a:outerShdw>
          </a:effectLst>
        </p:spPr>
      </p:pic>
      <p:sp>
        <p:nvSpPr>
          <p:cNvPr id="7" name="Stačiakampis 6">
            <a:extLst>
              <a:ext uri="{FF2B5EF4-FFF2-40B4-BE49-F238E27FC236}">
                <a16:creationId xmlns:a16="http://schemas.microsoft.com/office/drawing/2014/main" xmlns="" id="{4F1F27B9-639C-4DC2-BA1A-E48A5090A484}"/>
              </a:ext>
            </a:extLst>
          </p:cNvPr>
          <p:cNvSpPr/>
          <p:nvPr/>
        </p:nvSpPr>
        <p:spPr>
          <a:xfrm>
            <a:off x="1722782" y="3606156"/>
            <a:ext cx="3161506" cy="297517"/>
          </a:xfrm>
          <a:prstGeom prst="rect">
            <a:avLst/>
          </a:prstGeom>
        </p:spPr>
        <p:txBody>
          <a:bodyPr wrap="none">
            <a:spAutoFit/>
          </a:bodyPr>
          <a:lstStyle/>
          <a:p>
            <a:pPr>
              <a:lnSpc>
                <a:spcPts val="1500"/>
              </a:lnSpc>
              <a:spcAft>
                <a:spcPts val="0"/>
              </a:spcAft>
            </a:pPr>
            <a:r>
              <a:rPr lang="lt-LT" u="sng" dirty="0">
                <a:solidFill>
                  <a:srgbClr val="005DA2"/>
                </a:solidFill>
                <a:latin typeface="Arial Black" panose="020B0A04020102020204" pitchFamily="34" charset="0"/>
                <a:ea typeface="Times New Roman" panose="02020603050405020304" pitchFamily="18" charset="0"/>
                <a:cs typeface="Arial" panose="020B0604020202020204" pitchFamily="34" charset="0"/>
              </a:rPr>
              <a:t>amberjobeu@gmail.com</a:t>
            </a:r>
            <a:endParaRPr lang="lt-LT" sz="1600" dirty="0">
              <a:solidFill>
                <a:srgbClr val="005DA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aveikslėlis 7" descr="G:\My business\Advertisement\twitter-@.jpeg">
            <a:extLst>
              <a:ext uri="{FF2B5EF4-FFF2-40B4-BE49-F238E27FC236}">
                <a16:creationId xmlns:a16="http://schemas.microsoft.com/office/drawing/2014/main" xmlns="" id="{E181FB15-EEF3-4AA9-A5B6-3D5832B247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694" y="3346493"/>
            <a:ext cx="680071" cy="695420"/>
          </a:xfrm>
          <a:prstGeom prst="rect">
            <a:avLst/>
          </a:prstGeom>
          <a:noFill/>
          <a:ln>
            <a:noFill/>
          </a:ln>
        </p:spPr>
      </p:pic>
      <p:pic>
        <p:nvPicPr>
          <p:cNvPr id="9" name="Paveikslėlis 8" descr="G:\My business\Advertisement\atsisiųsti.png">
            <a:extLst>
              <a:ext uri="{FF2B5EF4-FFF2-40B4-BE49-F238E27FC236}">
                <a16:creationId xmlns:a16="http://schemas.microsoft.com/office/drawing/2014/main" xmlns="" id="{E449AE5C-FB50-4697-8F18-3A8A0E1423A2}"/>
              </a:ext>
            </a:extLst>
          </p:cNvPr>
          <p:cNvPicPr/>
          <p:nvPr/>
        </p:nvPicPr>
        <p:blipFill rotWithShape="1">
          <a:blip r:embed="rId5" cstate="print">
            <a:extLst>
              <a:ext uri="{28A0092B-C50C-407E-A947-70E740481C1C}">
                <a14:useLocalDpi xmlns:a14="http://schemas.microsoft.com/office/drawing/2010/main" val="0"/>
              </a:ext>
            </a:extLst>
          </a:blip>
          <a:srcRect b="24068"/>
          <a:stretch/>
        </p:blipFill>
        <p:spPr bwMode="auto">
          <a:xfrm>
            <a:off x="966086" y="4366910"/>
            <a:ext cx="650680" cy="589403"/>
          </a:xfrm>
          <a:prstGeom prst="rect">
            <a:avLst/>
          </a:prstGeom>
          <a:noFill/>
          <a:ln>
            <a:noFill/>
          </a:ln>
          <a:extLst>
            <a:ext uri="{53640926-AAD7-44D8-BBD7-CCE9431645EC}">
              <a14:shadowObscured xmlns:a14="http://schemas.microsoft.com/office/drawing/2010/main"/>
            </a:ext>
          </a:extLst>
        </p:spPr>
      </p:pic>
      <p:sp>
        <p:nvSpPr>
          <p:cNvPr id="10" name="Stačiakampis 9">
            <a:extLst>
              <a:ext uri="{FF2B5EF4-FFF2-40B4-BE49-F238E27FC236}">
                <a16:creationId xmlns:a16="http://schemas.microsoft.com/office/drawing/2014/main" xmlns="" id="{0C5435AD-3706-452C-B898-ED6F368BC772}"/>
              </a:ext>
            </a:extLst>
          </p:cNvPr>
          <p:cNvSpPr/>
          <p:nvPr/>
        </p:nvSpPr>
        <p:spPr>
          <a:xfrm>
            <a:off x="1722782" y="4456170"/>
            <a:ext cx="2106667" cy="392159"/>
          </a:xfrm>
          <a:prstGeom prst="rect">
            <a:avLst/>
          </a:prstGeom>
        </p:spPr>
        <p:txBody>
          <a:bodyPr wrap="none">
            <a:spAutoFit/>
          </a:bodyPr>
          <a:lstStyle/>
          <a:p>
            <a:pPr>
              <a:lnSpc>
                <a:spcPct val="115000"/>
              </a:lnSpc>
              <a:spcAft>
                <a:spcPts val="1000"/>
              </a:spcAft>
            </a:pPr>
            <a:r>
              <a:rPr lang="lt-LT" b="1" dirty="0">
                <a:solidFill>
                  <a:srgbClr val="005DA2"/>
                </a:solidFill>
                <a:latin typeface="Arial Black" panose="020B0A04020102020204" pitchFamily="34" charset="0"/>
                <a:ea typeface="Times New Roman" panose="02020603050405020304" pitchFamily="18" charset="0"/>
                <a:cs typeface="Times New Roman" panose="02020603050405020304" pitchFamily="18" charset="0"/>
              </a:rPr>
              <a:t>+370 67603174</a:t>
            </a:r>
            <a:endParaRPr lang="lt-LT" sz="1600" dirty="0">
              <a:solidFill>
                <a:srgbClr val="005DA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ksto laukas 13">
            <a:extLst>
              <a:ext uri="{FF2B5EF4-FFF2-40B4-BE49-F238E27FC236}">
                <a16:creationId xmlns:a16="http://schemas.microsoft.com/office/drawing/2014/main" xmlns="" id="{B7E547C3-9C1C-495D-93F2-7D7B5F9F5E1E}"/>
              </a:ext>
            </a:extLst>
          </p:cNvPr>
          <p:cNvSpPr txBox="1"/>
          <p:nvPr/>
        </p:nvSpPr>
        <p:spPr>
          <a:xfrm>
            <a:off x="6140626" y="4554459"/>
            <a:ext cx="4120625" cy="445924"/>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700" dirty="0">
                <a:solidFill>
                  <a:srgbClr val="005DA2"/>
                </a:solidFill>
                <a:effectLst/>
                <a:latin typeface="Arial Black" panose="020B0A04020102020204" pitchFamily="34" charset="0"/>
                <a:ea typeface="Calibri" panose="020F0502020204030204" pitchFamily="34" charset="0"/>
                <a:cs typeface="Times New Roman" panose="02020603050405020304" pitchFamily="18" charset="0"/>
              </a:rPr>
              <a:t>www.facebook.com/amberjob.eu</a:t>
            </a:r>
            <a:endParaRPr lang="lt-LT" sz="1700" dirty="0">
              <a:solidFill>
                <a:srgbClr val="005DA2"/>
              </a:solidFill>
              <a:effectLst/>
              <a:ea typeface="Calibri" panose="020F0502020204030204" pitchFamily="34" charset="0"/>
              <a:cs typeface="Times New Roman" panose="02020603050405020304" pitchFamily="18" charset="0"/>
            </a:endParaRPr>
          </a:p>
        </p:txBody>
      </p:sp>
      <p:pic>
        <p:nvPicPr>
          <p:cNvPr id="12" name="Paveikslėlis 11" descr="G:\My business\Advertisement\LikeUsOnFacebook_Icon1.jpg">
            <a:extLst>
              <a:ext uri="{FF2B5EF4-FFF2-40B4-BE49-F238E27FC236}">
                <a16:creationId xmlns:a16="http://schemas.microsoft.com/office/drawing/2014/main" xmlns="" id="{9CF55A54-292B-42F0-949D-40AB4CAC234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2988" y="2792273"/>
            <a:ext cx="4021173" cy="1869338"/>
          </a:xfrm>
          <a:prstGeom prst="rect">
            <a:avLst/>
          </a:prstGeom>
          <a:noFill/>
          <a:ln>
            <a:noFill/>
          </a:ln>
        </p:spPr>
      </p:pic>
      <p:pic>
        <p:nvPicPr>
          <p:cNvPr id="13" name="Paveikslėlis 12" descr="C:\Users\Gintare\Desktop\erasmus_logo.jpg">
            <a:extLst>
              <a:ext uri="{FF2B5EF4-FFF2-40B4-BE49-F238E27FC236}">
                <a16:creationId xmlns:a16="http://schemas.microsoft.com/office/drawing/2014/main" xmlns="" id="{67F4335B-EE94-451C-8D5F-61D2FFB57E11}"/>
              </a:ext>
            </a:extLst>
          </p:cNvPr>
          <p:cNvPicPr/>
          <p:nvPr/>
        </p:nvPicPr>
        <p:blipFill rotWithShape="1">
          <a:blip r:embed="rId7" cstate="print">
            <a:extLst>
              <a:ext uri="{28A0092B-C50C-407E-A947-70E740481C1C}">
                <a14:useLocalDpi xmlns:a14="http://schemas.microsoft.com/office/drawing/2010/main" val="0"/>
              </a:ext>
            </a:extLst>
          </a:blip>
          <a:srcRect t="16881"/>
          <a:stretch/>
        </p:blipFill>
        <p:spPr bwMode="auto">
          <a:xfrm>
            <a:off x="2041236" y="5146418"/>
            <a:ext cx="8576322" cy="1432917"/>
          </a:xfrm>
          <a:prstGeom prst="rect">
            <a:avLst/>
          </a:prstGeom>
          <a:noFill/>
          <a:ln>
            <a:noFill/>
          </a:ln>
        </p:spPr>
      </p:pic>
    </p:spTree>
    <p:extLst>
      <p:ext uri="{BB962C8B-B14F-4D97-AF65-F5344CB8AC3E}">
        <p14:creationId xmlns:p14="http://schemas.microsoft.com/office/powerpoint/2010/main" val="1103516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olidDmnd">
          <a:fgClr>
            <a:schemeClr val="bg1"/>
          </a:fgClr>
          <a:bgClr>
            <a:schemeClr val="bg1"/>
          </a:bgClr>
        </a:pattFill>
        <a:effectLst/>
      </p:bgPr>
    </p:bg>
    <p:spTree>
      <p:nvGrpSpPr>
        <p:cNvPr id="1" name=""/>
        <p:cNvGrpSpPr/>
        <p:nvPr/>
      </p:nvGrpSpPr>
      <p:grpSpPr>
        <a:xfrm>
          <a:off x="0" y="0"/>
          <a:ext cx="0" cy="0"/>
          <a:chOff x="0" y="0"/>
          <a:chExt cx="0" cy="0"/>
        </a:xfrm>
      </p:grpSpPr>
      <p:pic>
        <p:nvPicPr>
          <p:cNvPr id="2" name="Picture 2" descr="C:\Users\Gintare\Desktop\9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386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 xmlns:a16="http://schemas.microsoft.com/office/drawing/2014/main" id="{2B2EC7FC-AF80-4DFF-BADC-F9CC6C441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0931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he Internship Industry Perpetuates Inequ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
            <a:ext cx="12284364"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28074" y="1662545"/>
            <a:ext cx="10387798" cy="4969163"/>
          </a:xfrm>
        </p:spPr>
        <p:txBody>
          <a:bodyPr>
            <a:normAutofit fontScale="92500" lnSpcReduction="10000"/>
          </a:bodyPr>
          <a:lstStyle/>
          <a:p>
            <a:pPr>
              <a:buFont typeface="Wingdings" pitchFamily="2" charset="2"/>
              <a:buChar char="ü"/>
            </a:pPr>
            <a:r>
              <a:rPr lang="en-US" sz="2400" b="1" dirty="0" smtClean="0"/>
              <a:t> </a:t>
            </a:r>
            <a:r>
              <a:rPr lang="en-US" sz="3000" b="1" dirty="0" smtClean="0">
                <a:solidFill>
                  <a:srgbClr val="0070C0"/>
                </a:solidFill>
              </a:rPr>
              <a:t>Childcare worker</a:t>
            </a:r>
          </a:p>
          <a:p>
            <a:pPr>
              <a:buFont typeface="Wingdings" pitchFamily="2" charset="2"/>
              <a:buChar char="ü"/>
            </a:pPr>
            <a:r>
              <a:rPr lang="en-US" sz="3000" b="1" dirty="0" smtClean="0">
                <a:solidFill>
                  <a:srgbClr val="0070C0"/>
                </a:solidFill>
              </a:rPr>
              <a:t> Sport/fitness activities trainee</a:t>
            </a:r>
          </a:p>
          <a:p>
            <a:pPr>
              <a:buFont typeface="Wingdings" pitchFamily="2" charset="2"/>
              <a:buChar char="ü"/>
            </a:pPr>
            <a:r>
              <a:rPr lang="en-US" sz="3000" b="1" dirty="0" smtClean="0">
                <a:solidFill>
                  <a:srgbClr val="0070C0"/>
                </a:solidFill>
              </a:rPr>
              <a:t> Hotel daily events organizer</a:t>
            </a:r>
          </a:p>
          <a:p>
            <a:pPr>
              <a:buFont typeface="Wingdings" pitchFamily="2" charset="2"/>
              <a:buChar char="ü"/>
            </a:pPr>
            <a:r>
              <a:rPr lang="en-US" sz="3000" b="1" dirty="0">
                <a:solidFill>
                  <a:srgbClr val="0070C0"/>
                </a:solidFill>
              </a:rPr>
              <a:t> </a:t>
            </a:r>
            <a:r>
              <a:rPr lang="en-US" sz="3000" b="1" dirty="0" smtClean="0">
                <a:solidFill>
                  <a:srgbClr val="0070C0"/>
                </a:solidFill>
              </a:rPr>
              <a:t>Reception and back office trainees</a:t>
            </a:r>
          </a:p>
          <a:p>
            <a:pPr>
              <a:buFont typeface="Wingdings" pitchFamily="2" charset="2"/>
              <a:buChar char="ü"/>
            </a:pPr>
            <a:r>
              <a:rPr lang="en-US" sz="3000" b="1" dirty="0" smtClean="0">
                <a:solidFill>
                  <a:srgbClr val="0070C0"/>
                </a:solidFill>
              </a:rPr>
              <a:t> Food &amp; Beverage department trainees: </a:t>
            </a:r>
          </a:p>
          <a:p>
            <a:pPr marL="45720" indent="0">
              <a:buNone/>
            </a:pPr>
            <a:r>
              <a:rPr lang="en-US" sz="3000" b="1" dirty="0" smtClean="0">
                <a:solidFill>
                  <a:srgbClr val="0070C0"/>
                </a:solidFill>
              </a:rPr>
              <a:t>                       assistant waiters/waitresses</a:t>
            </a:r>
          </a:p>
          <a:p>
            <a:pPr marL="45720" indent="0">
              <a:buNone/>
            </a:pPr>
            <a:r>
              <a:rPr lang="en-US" sz="3000" b="1" dirty="0">
                <a:solidFill>
                  <a:srgbClr val="0070C0"/>
                </a:solidFill>
              </a:rPr>
              <a:t> </a:t>
            </a:r>
            <a:r>
              <a:rPr lang="en-US" sz="3000" b="1" dirty="0" smtClean="0">
                <a:solidFill>
                  <a:srgbClr val="0070C0"/>
                </a:solidFill>
              </a:rPr>
              <a:t>                      hostess</a:t>
            </a:r>
          </a:p>
          <a:p>
            <a:pPr marL="45720" indent="0">
              <a:buNone/>
            </a:pPr>
            <a:r>
              <a:rPr lang="en-US" sz="3000" b="1" dirty="0">
                <a:solidFill>
                  <a:srgbClr val="0070C0"/>
                </a:solidFill>
              </a:rPr>
              <a:t> </a:t>
            </a:r>
            <a:r>
              <a:rPr lang="en-US" sz="3000" b="1" dirty="0" smtClean="0">
                <a:solidFill>
                  <a:srgbClr val="0070C0"/>
                </a:solidFill>
              </a:rPr>
              <a:t>                      kitchen assistants</a:t>
            </a:r>
          </a:p>
          <a:p>
            <a:pPr>
              <a:buFont typeface="Wingdings" pitchFamily="2" charset="2"/>
              <a:buChar char="ü"/>
            </a:pPr>
            <a:r>
              <a:rPr lang="en-US" sz="3000" b="1" dirty="0" smtClean="0">
                <a:solidFill>
                  <a:srgbClr val="0070C0"/>
                </a:solidFill>
              </a:rPr>
              <a:t> SPA trainees</a:t>
            </a:r>
            <a:endParaRPr lang="en-US" sz="3000" b="1" dirty="0">
              <a:solidFill>
                <a:srgbClr val="0070C0"/>
              </a:solidFill>
            </a:endParaRPr>
          </a:p>
        </p:txBody>
      </p:sp>
      <p:sp>
        <p:nvSpPr>
          <p:cNvPr id="2" name="Title 1"/>
          <p:cNvSpPr>
            <a:spLocks noGrp="1"/>
          </p:cNvSpPr>
          <p:nvPr>
            <p:ph type="title"/>
          </p:nvPr>
        </p:nvSpPr>
        <p:spPr>
          <a:xfrm>
            <a:off x="561109" y="517236"/>
            <a:ext cx="5350164" cy="1356360"/>
          </a:xfrm>
        </p:spPr>
        <p:txBody>
          <a:bodyPr>
            <a:normAutofit/>
          </a:bodyPr>
          <a:lstStyle/>
          <a:p>
            <a:r>
              <a:rPr lang="en-US" b="1" u="sng" dirty="0" smtClean="0">
                <a:solidFill>
                  <a:srgbClr val="FF0000"/>
                </a:solidFill>
              </a:rPr>
              <a:t>Internship</a:t>
            </a:r>
            <a:r>
              <a:rPr lang="en-US" b="1" u="sng" dirty="0">
                <a:solidFill>
                  <a:srgbClr val="FF0000"/>
                </a:solidFill>
              </a:rPr>
              <a:t> </a:t>
            </a:r>
            <a:r>
              <a:rPr lang="en-US" b="1" u="sng" dirty="0" smtClean="0">
                <a:solidFill>
                  <a:srgbClr val="FF0000"/>
                </a:solidFill>
              </a:rPr>
              <a:t>positions:</a:t>
            </a:r>
            <a:endParaRPr lang="en-US" b="1" u="sng" dirty="0">
              <a:solidFill>
                <a:srgbClr val="FF0000"/>
              </a:solidFill>
            </a:endParaRPr>
          </a:p>
        </p:txBody>
      </p:sp>
      <p:pic>
        <p:nvPicPr>
          <p:cNvPr id="3076" name="Picture 4" descr="When Is An Internship Not An Internship? | Deep Sea 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866" y="5578965"/>
            <a:ext cx="1692562" cy="101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83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19071" y="637311"/>
            <a:ext cx="6200040" cy="2491086"/>
          </a:xfrm>
        </p:spPr>
        <p:txBody>
          <a:bodyPr>
            <a:noAutofit/>
          </a:bodyPr>
          <a:lstStyle/>
          <a:p>
            <a:r>
              <a:rPr lang="lt-LT" sz="2800" b="1" u="sng" dirty="0">
                <a:solidFill>
                  <a:srgbClr val="FF0000"/>
                </a:solidFill>
              </a:rPr>
              <a:t>Childcare </a:t>
            </a:r>
            <a:r>
              <a:rPr lang="lt-LT" sz="2800" b="1" u="sng" dirty="0" smtClean="0">
                <a:solidFill>
                  <a:srgbClr val="FF0000"/>
                </a:solidFill>
              </a:rPr>
              <a:t>worker</a:t>
            </a:r>
            <a:r>
              <a:rPr lang="en-US" sz="2800" b="1" u="sng" dirty="0" smtClean="0">
                <a:solidFill>
                  <a:srgbClr val="FF0000"/>
                </a:solidFill>
              </a:rPr>
              <a:t>s</a:t>
            </a:r>
            <a:br>
              <a:rPr lang="en-US" sz="2800" b="1" u="sng" dirty="0" smtClean="0">
                <a:solidFill>
                  <a:srgbClr val="FF0000"/>
                </a:solidFill>
              </a:rPr>
            </a:br>
            <a:r>
              <a:rPr lang="en-GB" sz="2800" b="1" dirty="0" smtClean="0">
                <a:solidFill>
                  <a:srgbClr val="0070C0"/>
                </a:solidFill>
              </a:rPr>
              <a:t>Organizing</a:t>
            </a:r>
            <a:r>
              <a:rPr lang="lt-LT" sz="2800" b="1" dirty="0" smtClean="0">
                <a:solidFill>
                  <a:srgbClr val="0070C0"/>
                </a:solidFill>
              </a:rPr>
              <a:t> </a:t>
            </a:r>
            <a:r>
              <a:rPr lang="en-GB" sz="2800" b="1" dirty="0">
                <a:solidFill>
                  <a:srgbClr val="0070C0"/>
                </a:solidFill>
              </a:rPr>
              <a:t>thematic</a:t>
            </a:r>
            <a:r>
              <a:rPr lang="lt-LT" sz="2800" b="1" dirty="0">
                <a:solidFill>
                  <a:srgbClr val="0070C0"/>
                </a:solidFill>
              </a:rPr>
              <a:t> </a:t>
            </a:r>
            <a:r>
              <a:rPr lang="en-GB" sz="2800" b="1" dirty="0">
                <a:solidFill>
                  <a:srgbClr val="0070C0"/>
                </a:solidFill>
              </a:rPr>
              <a:t>days</a:t>
            </a:r>
            <a:r>
              <a:rPr lang="lt-LT" sz="2800" b="1" dirty="0">
                <a:solidFill>
                  <a:srgbClr val="0070C0"/>
                </a:solidFill>
              </a:rPr>
              <a:t> </a:t>
            </a:r>
            <a:r>
              <a:rPr lang="en-GB" sz="2800" b="1" dirty="0">
                <a:solidFill>
                  <a:srgbClr val="0070C0"/>
                </a:solidFill>
              </a:rPr>
              <a:t>and</a:t>
            </a:r>
            <a:r>
              <a:rPr lang="lt-LT" sz="2800" b="1" dirty="0">
                <a:solidFill>
                  <a:srgbClr val="0070C0"/>
                </a:solidFill>
              </a:rPr>
              <a:t> </a:t>
            </a:r>
            <a:r>
              <a:rPr lang="en-GB" sz="2800" b="1" dirty="0">
                <a:solidFill>
                  <a:srgbClr val="0070C0"/>
                </a:solidFill>
              </a:rPr>
              <a:t>events</a:t>
            </a:r>
            <a:r>
              <a:rPr lang="lt-LT" sz="2800" b="1" dirty="0">
                <a:solidFill>
                  <a:srgbClr val="0070C0"/>
                </a:solidFill>
              </a:rPr>
              <a:t> </a:t>
            </a:r>
            <a:r>
              <a:rPr lang="en-GB" sz="2800" b="1" dirty="0">
                <a:solidFill>
                  <a:srgbClr val="0070C0"/>
                </a:solidFill>
              </a:rPr>
              <a:t>for</a:t>
            </a:r>
            <a:r>
              <a:rPr lang="lt-LT" sz="2800" b="1" dirty="0">
                <a:solidFill>
                  <a:srgbClr val="0070C0"/>
                </a:solidFill>
              </a:rPr>
              <a:t> </a:t>
            </a:r>
            <a:r>
              <a:rPr lang="en-GB" sz="2800" b="1" dirty="0">
                <a:solidFill>
                  <a:srgbClr val="0070C0"/>
                </a:solidFill>
              </a:rPr>
              <a:t>smallest</a:t>
            </a:r>
            <a:r>
              <a:rPr lang="lt-LT" sz="2800" b="1" dirty="0">
                <a:solidFill>
                  <a:srgbClr val="0070C0"/>
                </a:solidFill>
              </a:rPr>
              <a:t> </a:t>
            </a:r>
            <a:r>
              <a:rPr lang="en-GB" sz="2800" b="1" dirty="0">
                <a:solidFill>
                  <a:srgbClr val="0070C0"/>
                </a:solidFill>
              </a:rPr>
              <a:t>hotels</a:t>
            </a:r>
            <a:r>
              <a:rPr lang="lt-LT" sz="2800" b="1" dirty="0">
                <a:solidFill>
                  <a:srgbClr val="0070C0"/>
                </a:solidFill>
              </a:rPr>
              <a:t> </a:t>
            </a:r>
            <a:r>
              <a:rPr lang="en-GB" sz="2800" b="1" dirty="0" smtClean="0">
                <a:solidFill>
                  <a:srgbClr val="0070C0"/>
                </a:solidFill>
              </a:rPr>
              <a:t>guests</a:t>
            </a:r>
            <a:br>
              <a:rPr lang="en-GB" sz="2800" b="1" dirty="0" smtClean="0">
                <a:solidFill>
                  <a:srgbClr val="0070C0"/>
                </a:solidFill>
              </a:rPr>
            </a:br>
            <a:r>
              <a:rPr lang="en-GB" sz="2800" b="1" dirty="0" smtClean="0">
                <a:solidFill>
                  <a:srgbClr val="0070C0"/>
                </a:solidFill>
              </a:rPr>
              <a:t>Internship fits for pedagogy, primary education and social work and event management students.</a:t>
            </a:r>
            <a:endParaRPr lang="en-GB" sz="2800" b="1" dirty="0">
              <a:solidFill>
                <a:srgbClr val="0070C0"/>
              </a:solidFill>
            </a:endParaRPr>
          </a:p>
        </p:txBody>
      </p:sp>
      <p:pic>
        <p:nvPicPr>
          <p:cNvPr id="1026" name="Picture 2" descr="C:\Users\Gintare\Desktop\Amber Job 2017\Animator job descriptions by departments\Kids animators\13700066_1822140488005228_116599795245681093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140" y="743885"/>
            <a:ext cx="4345663" cy="52226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C:\Users\Gintare\Desktop\Amber Job 2017\Animator job descriptions by departments\Kids animators\13962561_1835949703290973_92383566443454273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17" y="3476923"/>
            <a:ext cx="5715894" cy="27565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422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73487" y="430126"/>
            <a:ext cx="7637172" cy="2239183"/>
          </a:xfrm>
        </p:spPr>
        <p:txBody>
          <a:bodyPr>
            <a:normAutofit fontScale="90000"/>
          </a:bodyPr>
          <a:lstStyle/>
          <a:p>
            <a:r>
              <a:rPr lang="lt-LT" sz="3200" b="1" u="sng" dirty="0">
                <a:solidFill>
                  <a:srgbClr val="FF0000"/>
                </a:solidFill>
              </a:rPr>
              <a:t>Sport/Fitness </a:t>
            </a:r>
            <a:r>
              <a:rPr lang="en-US" sz="3200" b="1" u="sng" dirty="0" smtClean="0">
                <a:solidFill>
                  <a:srgbClr val="FF0000"/>
                </a:solidFill>
              </a:rPr>
              <a:t>activities trainees</a:t>
            </a:r>
            <a:r>
              <a:rPr lang="lt-LT" sz="3200" b="1" u="sng" dirty="0">
                <a:solidFill>
                  <a:srgbClr val="FF0000"/>
                </a:solidFill>
              </a:rPr>
              <a:t/>
            </a:r>
            <a:br>
              <a:rPr lang="lt-LT" sz="3200" b="1" u="sng" dirty="0">
                <a:solidFill>
                  <a:srgbClr val="FF0000"/>
                </a:solidFill>
              </a:rPr>
            </a:br>
            <a:r>
              <a:rPr lang="en-GB" sz="3200" b="1" dirty="0" smtClean="0">
                <a:solidFill>
                  <a:srgbClr val="0070C0"/>
                </a:solidFill>
              </a:rPr>
              <a:t>organizing</a:t>
            </a:r>
            <a:r>
              <a:rPr lang="lt-LT" sz="3200" b="1" dirty="0" smtClean="0">
                <a:solidFill>
                  <a:srgbClr val="0070C0"/>
                </a:solidFill>
              </a:rPr>
              <a:t> </a:t>
            </a:r>
            <a:r>
              <a:rPr lang="en-GB" sz="3200" b="1" dirty="0">
                <a:solidFill>
                  <a:srgbClr val="0070C0"/>
                </a:solidFill>
              </a:rPr>
              <a:t>various</a:t>
            </a:r>
            <a:r>
              <a:rPr lang="lt-LT" sz="3200" b="1" dirty="0">
                <a:solidFill>
                  <a:srgbClr val="0070C0"/>
                </a:solidFill>
              </a:rPr>
              <a:t> </a:t>
            </a:r>
            <a:r>
              <a:rPr lang="en-GB" sz="3200" b="1" dirty="0">
                <a:solidFill>
                  <a:srgbClr val="0070C0"/>
                </a:solidFill>
              </a:rPr>
              <a:t>sport</a:t>
            </a:r>
            <a:r>
              <a:rPr lang="lt-LT" sz="3200" b="1" dirty="0">
                <a:solidFill>
                  <a:srgbClr val="0070C0"/>
                </a:solidFill>
              </a:rPr>
              <a:t> </a:t>
            </a:r>
            <a:r>
              <a:rPr lang="en-GB" sz="3200" b="1" dirty="0">
                <a:solidFill>
                  <a:srgbClr val="0070C0"/>
                </a:solidFill>
              </a:rPr>
              <a:t>activities</a:t>
            </a:r>
            <a:r>
              <a:rPr lang="lt-LT" sz="3200" b="1" dirty="0">
                <a:solidFill>
                  <a:srgbClr val="0070C0"/>
                </a:solidFill>
              </a:rPr>
              <a:t> </a:t>
            </a:r>
            <a:r>
              <a:rPr lang="en-GB" sz="3200" b="1" dirty="0">
                <a:solidFill>
                  <a:srgbClr val="0070C0"/>
                </a:solidFill>
              </a:rPr>
              <a:t>and</a:t>
            </a:r>
            <a:r>
              <a:rPr lang="lt-LT" sz="3200" b="1" dirty="0">
                <a:solidFill>
                  <a:srgbClr val="0070C0"/>
                </a:solidFill>
              </a:rPr>
              <a:t> </a:t>
            </a:r>
            <a:r>
              <a:rPr lang="en-GB" sz="3200" b="1" dirty="0">
                <a:solidFill>
                  <a:srgbClr val="0070C0"/>
                </a:solidFill>
              </a:rPr>
              <a:t>tournaments</a:t>
            </a:r>
            <a:r>
              <a:rPr lang="lt-LT" sz="3200" b="1" dirty="0">
                <a:solidFill>
                  <a:srgbClr val="0070C0"/>
                </a:solidFill>
              </a:rPr>
              <a:t> </a:t>
            </a:r>
            <a:r>
              <a:rPr lang="en-GB" sz="3200" b="1" dirty="0">
                <a:solidFill>
                  <a:srgbClr val="0070C0"/>
                </a:solidFill>
              </a:rPr>
              <a:t>for</a:t>
            </a:r>
            <a:r>
              <a:rPr lang="lt-LT" sz="3200" b="1" dirty="0">
                <a:solidFill>
                  <a:srgbClr val="0070C0"/>
                </a:solidFill>
              </a:rPr>
              <a:t> </a:t>
            </a:r>
            <a:r>
              <a:rPr lang="en-GB" sz="3200" b="1" dirty="0">
                <a:solidFill>
                  <a:srgbClr val="0070C0"/>
                </a:solidFill>
              </a:rPr>
              <a:t>hotel</a:t>
            </a:r>
            <a:r>
              <a:rPr lang="lt-LT" sz="3200" b="1" dirty="0">
                <a:solidFill>
                  <a:srgbClr val="0070C0"/>
                </a:solidFill>
              </a:rPr>
              <a:t> </a:t>
            </a:r>
            <a:r>
              <a:rPr lang="en-GB" sz="3200" b="1" dirty="0" smtClean="0">
                <a:solidFill>
                  <a:srgbClr val="0070C0"/>
                </a:solidFill>
              </a:rPr>
              <a:t>guests. Internship fits for sport education, kinesiotherapy, leisure education,  events management students.</a:t>
            </a:r>
            <a:endParaRPr lang="en-GB" sz="3200" b="1" dirty="0">
              <a:solidFill>
                <a:srgbClr val="0070C0"/>
              </a:solidFill>
            </a:endParaRPr>
          </a:p>
        </p:txBody>
      </p:sp>
      <p:pic>
        <p:nvPicPr>
          <p:cNvPr id="3" name="Picture 2" descr="C:\Users\Gintare\Desktop\Amber Job 2017\Animator job descriptions by departments\11900001_614493942026735_3626080545814723613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0355" y="430126"/>
            <a:ext cx="3516506" cy="28668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Users\Gintare\Desktop\Amber Job 2017\Animator job descriptions by departments\15032870_1884417655115044_430817223679829514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87" y="2904086"/>
            <a:ext cx="6310648" cy="38196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9" descr="C:\Users\Gintare\Desktop\Svetlana\14713797_1843731075847197_113037600501842594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957" y="3514702"/>
            <a:ext cx="4580065" cy="30438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377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363" y="369454"/>
            <a:ext cx="6948055" cy="1356360"/>
          </a:xfrm>
        </p:spPr>
        <p:txBody>
          <a:bodyPr/>
          <a:lstStyle/>
          <a:p>
            <a:pPr algn="ctr"/>
            <a:r>
              <a:rPr lang="en-US" b="1" u="sng" dirty="0">
                <a:solidFill>
                  <a:srgbClr val="FF0000"/>
                </a:solidFill>
              </a:rPr>
              <a:t>Hotel </a:t>
            </a:r>
            <a:r>
              <a:rPr lang="en-US" b="1" u="sng" dirty="0" smtClean="0">
                <a:solidFill>
                  <a:srgbClr val="FF0000"/>
                </a:solidFill>
              </a:rPr>
              <a:t>daily all around </a:t>
            </a:r>
            <a:r>
              <a:rPr lang="en-US" b="1" u="sng" dirty="0">
                <a:solidFill>
                  <a:srgbClr val="FF0000"/>
                </a:solidFill>
              </a:rPr>
              <a:t>events </a:t>
            </a:r>
            <a:r>
              <a:rPr lang="en-US" b="1" u="sng" dirty="0" smtClean="0">
                <a:solidFill>
                  <a:srgbClr val="FF0000"/>
                </a:solidFill>
              </a:rPr>
              <a:t>organizers</a:t>
            </a:r>
            <a:endParaRPr lang="en-US" u="sng" dirty="0">
              <a:solidFill>
                <a:srgbClr val="FF0000"/>
              </a:solidFill>
            </a:endParaRPr>
          </a:p>
        </p:txBody>
      </p:sp>
      <p:sp>
        <p:nvSpPr>
          <p:cNvPr id="3" name="Content Placeholder 2"/>
          <p:cNvSpPr>
            <a:spLocks noGrp="1"/>
          </p:cNvSpPr>
          <p:nvPr>
            <p:ph idx="1"/>
          </p:nvPr>
        </p:nvSpPr>
        <p:spPr>
          <a:xfrm>
            <a:off x="644236" y="2230582"/>
            <a:ext cx="4167909" cy="4038600"/>
          </a:xfrm>
        </p:spPr>
        <p:txBody>
          <a:bodyPr>
            <a:normAutofit lnSpcReduction="10000"/>
          </a:bodyPr>
          <a:lstStyle/>
          <a:p>
            <a:r>
              <a:rPr lang="en-US" sz="2800" dirty="0" smtClean="0">
                <a:solidFill>
                  <a:srgbClr val="0070C0"/>
                </a:solidFill>
              </a:rPr>
              <a:t>Trainees are responsible for day and evening events as Greek festival, Neptune day, Family Olympics, evening variety show and others. </a:t>
            </a:r>
          </a:p>
          <a:p>
            <a:r>
              <a:rPr lang="en-US" sz="2800" dirty="0" smtClean="0">
                <a:solidFill>
                  <a:srgbClr val="0070C0"/>
                </a:solidFill>
              </a:rPr>
              <a:t>Perfect match for creative industries and events management students. </a:t>
            </a:r>
            <a:endParaRPr lang="en-US" sz="2800" dirty="0">
              <a:solidFill>
                <a:srgbClr val="0070C0"/>
              </a:solidFill>
            </a:endParaRPr>
          </a:p>
        </p:txBody>
      </p:sp>
      <p:pic>
        <p:nvPicPr>
          <p:cNvPr id="1027" name="Picture 3" descr="F:\2020 from ASUS\Amber Job 2018\Animation pics\21032739_1593170470718235_8575031141954785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763" y="2092036"/>
            <a:ext cx="5569528" cy="417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546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FF0000"/>
                </a:solidFill>
              </a:rPr>
              <a:t>Food &amp; Beverage department trainees</a:t>
            </a:r>
            <a:endParaRPr lang="en-US" b="1" u="sng" dirty="0">
              <a:solidFill>
                <a:srgbClr val="FF0000"/>
              </a:solidFill>
            </a:endParaRPr>
          </a:p>
        </p:txBody>
      </p:sp>
      <p:sp>
        <p:nvSpPr>
          <p:cNvPr id="3" name="Content Placeholder 2"/>
          <p:cNvSpPr>
            <a:spLocks noGrp="1"/>
          </p:cNvSpPr>
          <p:nvPr>
            <p:ph idx="1"/>
          </p:nvPr>
        </p:nvSpPr>
        <p:spPr>
          <a:xfrm>
            <a:off x="563418" y="2045878"/>
            <a:ext cx="4064763" cy="3794960"/>
          </a:xfrm>
        </p:spPr>
        <p:txBody>
          <a:bodyPr>
            <a:normAutofit lnSpcReduction="10000"/>
          </a:bodyPr>
          <a:lstStyle/>
          <a:p>
            <a:r>
              <a:rPr lang="en-US" sz="2800" b="1" dirty="0">
                <a:latin typeface="+mj-lt"/>
              </a:rPr>
              <a:t>T</a:t>
            </a:r>
            <a:r>
              <a:rPr lang="en-US" sz="2800" b="1" dirty="0" smtClean="0">
                <a:latin typeface="+mj-lt"/>
              </a:rPr>
              <a:t>ourism </a:t>
            </a:r>
            <a:r>
              <a:rPr lang="en-US" sz="2800" b="1" dirty="0">
                <a:latin typeface="+mj-lt"/>
              </a:rPr>
              <a:t>sector </a:t>
            </a:r>
            <a:r>
              <a:rPr lang="en-US" sz="2800" b="1" dirty="0" smtClean="0">
                <a:latin typeface="+mj-lt"/>
              </a:rPr>
              <a:t>students have a chance get </a:t>
            </a:r>
            <a:r>
              <a:rPr lang="en-US" sz="2800" b="1" dirty="0">
                <a:latin typeface="+mj-lt"/>
              </a:rPr>
              <a:t>to know the </a:t>
            </a:r>
            <a:r>
              <a:rPr lang="en-US" sz="2800" b="1" dirty="0" smtClean="0">
                <a:latin typeface="+mj-lt"/>
              </a:rPr>
              <a:t>activities, daily routine and specialties of </a:t>
            </a:r>
            <a:r>
              <a:rPr lang="en-US" sz="2800" b="1" dirty="0">
                <a:latin typeface="+mj-lt"/>
              </a:rPr>
              <a:t>4-5 </a:t>
            </a:r>
            <a:r>
              <a:rPr lang="en-US" sz="2800" b="1" dirty="0" smtClean="0">
                <a:latin typeface="+mj-lt"/>
              </a:rPr>
              <a:t>stars Hotels </a:t>
            </a:r>
            <a:r>
              <a:rPr lang="en-US" sz="2800" b="1" dirty="0">
                <a:latin typeface="+mj-lt"/>
              </a:rPr>
              <a:t>restaurants</a:t>
            </a:r>
            <a:r>
              <a:rPr lang="en-US" sz="2800" b="1" dirty="0" smtClean="0">
                <a:latin typeface="+mj-lt"/>
              </a:rPr>
              <a:t>.</a:t>
            </a:r>
          </a:p>
          <a:p>
            <a:r>
              <a:rPr lang="en-US" sz="2800" b="1" dirty="0" smtClean="0">
                <a:latin typeface="+mj-lt"/>
              </a:rPr>
              <a:t>Assistant waiters, hostess, assistant cooks.</a:t>
            </a:r>
            <a:endParaRPr lang="en-US" sz="2800" b="1" dirty="0">
              <a:latin typeface="+mj-lt"/>
            </a:endParaRPr>
          </a:p>
        </p:txBody>
      </p:sp>
      <p:pic>
        <p:nvPicPr>
          <p:cNvPr id="2050" name="Picture 2" descr="7 Ways to Prepare Staff for a Successful Restaurant Grand Ope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9838" y="2045878"/>
            <a:ext cx="5782811" cy="357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338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Basis</Template>
  <TotalTime>613</TotalTime>
  <Words>693</Words>
  <Application>Microsoft Office PowerPoint</Application>
  <PresentationFormat>Custom</PresentationFormat>
  <Paragraphs>79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Basis</vt:lpstr>
      <vt:lpstr>PowerPoint Presentation</vt:lpstr>
      <vt:lpstr>PowerPoint Presentation</vt:lpstr>
      <vt:lpstr>PowerPoint Presentation</vt:lpstr>
      <vt:lpstr>PowerPoint Presentation</vt:lpstr>
      <vt:lpstr>Internship positions:</vt:lpstr>
      <vt:lpstr>Childcare workers Organizing thematic days and events for smallest hotels guests Internship fits for pedagogy, primary education and social work and event management students.</vt:lpstr>
      <vt:lpstr>Sport/Fitness activities trainees organizing various sport activities and tournaments for hotel guests. Internship fits for sport education, kinesiotherapy, leisure education,  events management students.</vt:lpstr>
      <vt:lpstr>Hotel daily all around events organizers</vt:lpstr>
      <vt:lpstr>Food &amp; Beverage department trainees</vt:lpstr>
      <vt:lpstr>Trainees in the SPA centers</vt:lpstr>
      <vt:lpstr>Trainees in the Hotel Reception and back office</vt:lpstr>
      <vt:lpstr>Working conditions</vt:lpstr>
      <vt:lpstr>Benefits and bonuses</vt:lpstr>
      <vt:lpstr>Students present:</vt:lpstr>
      <vt:lpstr>Personal experience</vt:lpstr>
      <vt:lpstr>Our students  in Greece</vt:lpstr>
      <vt:lpstr>PowerPoint Presentation</vt:lpstr>
      <vt:lpstr>PowerPoint Presentation</vt:lpstr>
      <vt:lpstr>PowerPoint Presentation</vt:lpstr>
      <vt:lpstr>Do not wait apply now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Practice in GREECE</dc:title>
  <dc:creator>Gintare</dc:creator>
  <cp:lastModifiedBy>Gintares</cp:lastModifiedBy>
  <cp:revision>95</cp:revision>
  <dcterms:created xsi:type="dcterms:W3CDTF">2015-06-04T14:07:19Z</dcterms:created>
  <dcterms:modified xsi:type="dcterms:W3CDTF">2023-02-10T13:39:57Z</dcterms:modified>
</cp:coreProperties>
</file>